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mp" ContentType="image/png"/>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6" r:id="rId1"/>
  </p:sldMasterIdLst>
  <p:sldIdLst>
    <p:sldId id="256" r:id="rId2"/>
    <p:sldId id="257" r:id="rId3"/>
    <p:sldId id="258" r:id="rId4"/>
    <p:sldId id="259" r:id="rId5"/>
    <p:sldId id="260" r:id="rId6"/>
    <p:sldId id="261" r:id="rId7"/>
    <p:sldId id="262" r:id="rId8"/>
    <p:sldId id="263" r:id="rId9"/>
    <p:sldId id="267" r:id="rId10"/>
    <p:sldId id="268" r:id="rId11"/>
    <p:sldId id="264" r:id="rId12"/>
    <p:sldId id="266" r:id="rId13"/>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D113A9D2-9D6B-4929-AA2D-F23B5EE8CBE7}" styleName="Themed Style 2 – Accent 1">
    <a:tblBg>
      <a:fillRef idx="3">
        <a:schemeClr val="accent1"/>
      </a:fillRef>
      <a:effectRef idx="3">
        <a:schemeClr val="accent1"/>
      </a:effectRef>
    </a:tblBg>
    <a:wholeTbl>
      <a:tcTxStyle>
        <a:fontRef idx="minor">
          <a:scrgbClr r="0" g="0" b="0"/>
        </a:fontRef>
        <a:schemeClr val="lt1"/>
      </a:tcTxStyle>
      <a:tcStyle>
        <a:tcBdr>
          <a:left>
            <a:lnRef idx="1">
              <a:schemeClr val="accent1">
                <a:tint val="50000"/>
              </a:schemeClr>
            </a:lnRef>
          </a:left>
          <a:right>
            <a:lnRef idx="1">
              <a:schemeClr val="accent1">
                <a:tint val="50000"/>
              </a:schemeClr>
            </a:lnRef>
          </a:right>
          <a:top>
            <a:lnRef idx="1">
              <a:schemeClr val="accent1">
                <a:tint val="50000"/>
              </a:schemeClr>
            </a:lnRef>
          </a:top>
          <a:bottom>
            <a:lnRef idx="1">
              <a:schemeClr val="accent1">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18603FDC-E32A-4AB5-989C-0864C3EAD2B8}" styleName="Themed Style 2 – Accent 2">
    <a:tblBg>
      <a:fillRef idx="3">
        <a:schemeClr val="accent2"/>
      </a:fillRef>
      <a:effectRef idx="3">
        <a:schemeClr val="accent2"/>
      </a:effectRef>
    </a:tblBg>
    <a:wholeTbl>
      <a:tcTxStyle>
        <a:fontRef idx="minor">
          <a:scrgbClr r="0" g="0" b="0"/>
        </a:fontRef>
        <a:schemeClr val="lt1"/>
      </a:tcTxStyle>
      <a:tcStyle>
        <a:tcBdr>
          <a:left>
            <a:lnRef idx="1">
              <a:schemeClr val="accent2">
                <a:tint val="50000"/>
              </a:schemeClr>
            </a:lnRef>
          </a:left>
          <a:right>
            <a:lnRef idx="1">
              <a:schemeClr val="accent2">
                <a:tint val="50000"/>
              </a:schemeClr>
            </a:lnRef>
          </a:right>
          <a:top>
            <a:lnRef idx="1">
              <a:schemeClr val="accent2">
                <a:tint val="50000"/>
              </a:schemeClr>
            </a:lnRef>
          </a:top>
          <a:bottom>
            <a:lnRef idx="1">
              <a:schemeClr val="accent2">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284E427A-3D55-4303-BF80-6455036E1DE7}" styleName="Themed Style 1 – Accent 2">
    <a:tblBg>
      <a:fillRef idx="2">
        <a:schemeClr val="accent2"/>
      </a:fillRef>
      <a:effectRef idx="1">
        <a:schemeClr val="accent2"/>
      </a:effectRef>
    </a:tblBg>
    <a:wholeTbl>
      <a:tcTxStyle>
        <a:fontRef idx="minor">
          <a:scrgbClr r="0" g="0" b="0"/>
        </a:fontRef>
        <a:schemeClr val="dk1"/>
      </a:tcTxStyle>
      <a:tcStyle>
        <a:tcBdr>
          <a:left>
            <a:lnRef idx="1">
              <a:schemeClr val="accent2"/>
            </a:lnRef>
          </a:left>
          <a:right>
            <a:lnRef idx="1">
              <a:schemeClr val="accent2"/>
            </a:lnRef>
          </a:right>
          <a:top>
            <a:lnRef idx="1">
              <a:schemeClr val="accent2"/>
            </a:lnRef>
          </a:top>
          <a:bottom>
            <a:lnRef idx="1">
              <a:schemeClr val="accent2"/>
            </a:lnRef>
          </a:bottom>
          <a:insideH>
            <a:lnRef idx="1">
              <a:schemeClr val="accent2"/>
            </a:lnRef>
          </a:insideH>
          <a:insideV>
            <a:lnRef idx="1">
              <a:schemeClr val="accent2"/>
            </a:lnRef>
          </a:insideV>
        </a:tcBdr>
        <a:fill>
          <a:noFill/>
        </a:fill>
      </a:tcStyle>
    </a:wholeTbl>
    <a:band1H>
      <a:tcStyle>
        <a:tcBdr/>
        <a:fill>
          <a:solidFill>
            <a:schemeClr val="accent2">
              <a:alpha val="40000"/>
            </a:schemeClr>
          </a:solidFill>
        </a:fill>
      </a:tcStyle>
    </a:band1H>
    <a:band2H>
      <a:tcStyle>
        <a:tcBdr/>
      </a:tcStyle>
    </a:band2H>
    <a:band1V>
      <a:tcStyle>
        <a:tcBdr>
          <a:top>
            <a:lnRef idx="1">
              <a:schemeClr val="accent2"/>
            </a:lnRef>
          </a:top>
          <a:bottom>
            <a:lnRef idx="1">
              <a:schemeClr val="accent2"/>
            </a:lnRef>
          </a:bottom>
        </a:tcBdr>
        <a:fill>
          <a:solidFill>
            <a:schemeClr val="accent2">
              <a:alpha val="40000"/>
            </a:schemeClr>
          </a:solidFill>
        </a:fill>
      </a:tcStyle>
    </a:band1V>
    <a:band2V>
      <a:tcStyle>
        <a:tcBdr/>
      </a:tcStyle>
    </a:band2V>
    <a:lastCol>
      <a:tcTxStyle b="on"/>
      <a:tcStyle>
        <a:tcBdr>
          <a:left>
            <a:lnRef idx="2">
              <a:schemeClr val="accent2"/>
            </a:lnRef>
          </a:left>
          <a:right>
            <a:lnRef idx="1">
              <a:schemeClr val="accent2"/>
            </a:lnRef>
          </a:right>
          <a:top>
            <a:lnRef idx="1">
              <a:schemeClr val="accent2"/>
            </a:lnRef>
          </a:top>
          <a:bottom>
            <a:lnRef idx="1">
              <a:schemeClr val="accent2"/>
            </a:lnRef>
          </a:bottom>
          <a:insideH>
            <a:lnRef idx="1">
              <a:schemeClr val="accent2"/>
            </a:lnRef>
          </a:insideH>
          <a:insideV>
            <a:ln>
              <a:noFill/>
            </a:ln>
          </a:insideV>
        </a:tcBdr>
      </a:tcStyle>
    </a:lastCol>
    <a:firstCol>
      <a:tcTxStyle b="on"/>
      <a:tcStyle>
        <a:tcBdr>
          <a:left>
            <a:lnRef idx="1">
              <a:schemeClr val="accent2"/>
            </a:lnRef>
          </a:left>
          <a:right>
            <a:lnRef idx="2">
              <a:schemeClr val="accent2"/>
            </a:lnRef>
          </a:right>
          <a:top>
            <a:lnRef idx="1">
              <a:schemeClr val="accent2"/>
            </a:lnRef>
          </a:top>
          <a:bottom>
            <a:lnRef idx="1">
              <a:schemeClr val="accent2"/>
            </a:lnRef>
          </a:bottom>
          <a:insideH>
            <a:lnRef idx="1">
              <a:schemeClr val="accent2"/>
            </a:lnRef>
          </a:insideH>
          <a:insideV>
            <a:ln>
              <a:noFill/>
            </a:ln>
          </a:insideV>
        </a:tcBdr>
      </a:tcStyle>
    </a:firstCol>
    <a:lastRow>
      <a:tcTxStyle b="on"/>
      <a:tcStyle>
        <a:tcBdr>
          <a:left>
            <a:lnRef idx="1">
              <a:schemeClr val="accent2"/>
            </a:lnRef>
          </a:left>
          <a:right>
            <a:lnRef idx="1">
              <a:schemeClr val="accent2"/>
            </a:lnRef>
          </a:right>
          <a:top>
            <a:lnRef idx="2">
              <a:schemeClr val="accent2"/>
            </a:lnRef>
          </a:top>
          <a:bottom>
            <a:lnRef idx="2">
              <a:schemeClr val="accent2"/>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2"/>
            </a:lnRef>
          </a:left>
          <a:right>
            <a:lnRef idx="1">
              <a:schemeClr val="accent2"/>
            </a:lnRef>
          </a:right>
          <a:top>
            <a:lnRef idx="1">
              <a:schemeClr val="accent2"/>
            </a:lnRef>
          </a:top>
          <a:bottom>
            <a:lnRef idx="2">
              <a:schemeClr val="lt1"/>
            </a:lnRef>
          </a:bottom>
          <a:insideH>
            <a:ln>
              <a:noFill/>
            </a:ln>
          </a:insideH>
          <a:insideV>
            <a:ln>
              <a:noFill/>
            </a:ln>
          </a:insideV>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428" autoAdjust="0"/>
    <p:restoredTop sz="94660"/>
  </p:normalViewPr>
  <p:slideViewPr>
    <p:cSldViewPr snapToGrid="0">
      <p:cViewPr varScale="1">
        <p:scale>
          <a:sx n="111" d="100"/>
          <a:sy n="111" d="100"/>
        </p:scale>
        <p:origin x="28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viewProps" Target="view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GB"/>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78689B24-04C0-4435-BBE5-CC79D2AB10F0}"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D4E21F-B6D2-4EE8-B7A1-B5C3FFECD834}" type="slidenum">
              <a:rPr lang="en-GB" smtClean="0"/>
              <a:t>‹#›</a:t>
            </a:fld>
            <a:endParaRPr lang="en-GB"/>
          </a:p>
        </p:txBody>
      </p:sp>
    </p:spTree>
    <p:extLst>
      <p:ext uri="{BB962C8B-B14F-4D97-AF65-F5344CB8AC3E}">
        <p14:creationId xmlns:p14="http://schemas.microsoft.com/office/powerpoint/2010/main" val="2991721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8689B24-04C0-4435-BBE5-CC79D2AB10F0}"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D4E21F-B6D2-4EE8-B7A1-B5C3FFECD834}" type="slidenum">
              <a:rPr lang="en-GB" smtClean="0"/>
              <a:t>‹#›</a:t>
            </a:fld>
            <a:endParaRPr lang="en-GB"/>
          </a:p>
        </p:txBody>
      </p:sp>
    </p:spTree>
    <p:extLst>
      <p:ext uri="{BB962C8B-B14F-4D97-AF65-F5344CB8AC3E}">
        <p14:creationId xmlns:p14="http://schemas.microsoft.com/office/powerpoint/2010/main" val="3087034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8689B24-04C0-4435-BBE5-CC79D2AB10F0}"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D4E21F-B6D2-4EE8-B7A1-B5C3FFECD834}" type="slidenum">
              <a:rPr lang="en-GB" smtClean="0"/>
              <a:t>‹#›</a:t>
            </a:fld>
            <a:endParaRPr lang="en-GB"/>
          </a:p>
        </p:txBody>
      </p:sp>
    </p:spTree>
    <p:extLst>
      <p:ext uri="{BB962C8B-B14F-4D97-AF65-F5344CB8AC3E}">
        <p14:creationId xmlns:p14="http://schemas.microsoft.com/office/powerpoint/2010/main" val="222194474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78689B24-04C0-4435-BBE5-CC79D2AB10F0}"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D4E21F-B6D2-4EE8-B7A1-B5C3FFECD834}" type="slidenum">
              <a:rPr lang="en-GB" smtClean="0"/>
              <a:t>‹#›</a:t>
            </a:fld>
            <a:endParaRPr lang="en-GB"/>
          </a:p>
        </p:txBody>
      </p:sp>
    </p:spTree>
    <p:extLst>
      <p:ext uri="{BB962C8B-B14F-4D97-AF65-F5344CB8AC3E}">
        <p14:creationId xmlns:p14="http://schemas.microsoft.com/office/powerpoint/2010/main" val="30965915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78689B24-04C0-4435-BBE5-CC79D2AB10F0}" type="datetimeFigureOut">
              <a:rPr lang="en-GB" smtClean="0"/>
              <a:t>02/10/2025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8D4E21F-B6D2-4EE8-B7A1-B5C3FFECD834}" type="slidenum">
              <a:rPr lang="en-GB" smtClean="0"/>
              <a:t>‹#›</a:t>
            </a:fld>
            <a:endParaRPr lang="en-GB"/>
          </a:p>
        </p:txBody>
      </p:sp>
    </p:spTree>
    <p:extLst>
      <p:ext uri="{BB962C8B-B14F-4D97-AF65-F5344CB8AC3E}">
        <p14:creationId xmlns:p14="http://schemas.microsoft.com/office/powerpoint/2010/main" val="371925628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78689B24-04C0-4435-BBE5-CC79D2AB10F0}" type="datetimeFigureOut">
              <a:rPr lang="en-GB" smtClean="0"/>
              <a:t>02/10/2025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8D4E21F-B6D2-4EE8-B7A1-B5C3FFECD834}" type="slidenum">
              <a:rPr lang="en-GB" smtClean="0"/>
              <a:t>‹#›</a:t>
            </a:fld>
            <a:endParaRPr lang="en-GB"/>
          </a:p>
        </p:txBody>
      </p:sp>
    </p:spTree>
    <p:extLst>
      <p:ext uri="{BB962C8B-B14F-4D97-AF65-F5344CB8AC3E}">
        <p14:creationId xmlns:p14="http://schemas.microsoft.com/office/powerpoint/2010/main" val="28388948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8689B24-04C0-4435-BBE5-CC79D2AB10F0}" type="datetimeFigureOut">
              <a:rPr lang="en-GB" smtClean="0"/>
              <a:t>02/10/2025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8D4E21F-B6D2-4EE8-B7A1-B5C3FFECD834}" type="slidenum">
              <a:rPr lang="en-GB" smtClean="0"/>
              <a:t>‹#›</a:t>
            </a:fld>
            <a:endParaRPr lang="en-GB"/>
          </a:p>
        </p:txBody>
      </p:sp>
    </p:spTree>
    <p:extLst>
      <p:ext uri="{BB962C8B-B14F-4D97-AF65-F5344CB8AC3E}">
        <p14:creationId xmlns:p14="http://schemas.microsoft.com/office/powerpoint/2010/main" val="24813015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GB"/>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78689B24-04C0-4435-BBE5-CC79D2AB10F0}"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D4E21F-B6D2-4EE8-B7A1-B5C3FFECD834}" type="slidenum">
              <a:rPr lang="en-GB" smtClean="0"/>
              <a:t>‹#›</a:t>
            </a:fld>
            <a:endParaRPr lang="en-GB"/>
          </a:p>
        </p:txBody>
      </p:sp>
    </p:spTree>
    <p:extLst>
      <p:ext uri="{BB962C8B-B14F-4D97-AF65-F5344CB8AC3E}">
        <p14:creationId xmlns:p14="http://schemas.microsoft.com/office/powerpoint/2010/main" val="21330650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GB"/>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78689B24-04C0-4435-BBE5-CC79D2AB10F0}" type="datetimeFigureOut">
              <a:rPr lang="en-GB" smtClean="0"/>
              <a:t>02/10/2025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8D4E21F-B6D2-4EE8-B7A1-B5C3FFECD834}" type="slidenum">
              <a:rPr lang="en-GB" smtClean="0"/>
              <a:t>‹#›</a:t>
            </a:fld>
            <a:endParaRPr lang="en-GB"/>
          </a:p>
        </p:txBody>
      </p:sp>
    </p:spTree>
    <p:extLst>
      <p:ext uri="{BB962C8B-B14F-4D97-AF65-F5344CB8AC3E}">
        <p14:creationId xmlns:p14="http://schemas.microsoft.com/office/powerpoint/2010/main" val="313430759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8689B24-04C0-4435-BBE5-CC79D2AB10F0}"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D4E21F-B6D2-4EE8-B7A1-B5C3FFECD834}" type="slidenum">
              <a:rPr lang="en-GB" smtClean="0"/>
              <a:t>‹#›</a:t>
            </a:fld>
            <a:endParaRPr lang="en-GB"/>
          </a:p>
        </p:txBody>
      </p:sp>
    </p:spTree>
    <p:extLst>
      <p:ext uri="{BB962C8B-B14F-4D97-AF65-F5344CB8AC3E}">
        <p14:creationId xmlns:p14="http://schemas.microsoft.com/office/powerpoint/2010/main" val="89837051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8689B24-04C0-4435-BBE5-CC79D2AB10F0}"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D4E21F-B6D2-4EE8-B7A1-B5C3FFECD834}"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293867002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GB"/>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8689B24-04C0-4435-BBE5-CC79D2AB10F0}"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D4E21F-B6D2-4EE8-B7A1-B5C3FFECD834}" type="slidenum">
              <a:rPr lang="en-GB" smtClean="0"/>
              <a:t>‹#›</a:t>
            </a:fld>
            <a:endParaRPr lang="en-GB"/>
          </a:p>
        </p:txBody>
      </p:sp>
    </p:spTree>
    <p:extLst>
      <p:ext uri="{BB962C8B-B14F-4D97-AF65-F5344CB8AC3E}">
        <p14:creationId xmlns:p14="http://schemas.microsoft.com/office/powerpoint/2010/main" val="86260481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8689B24-04C0-4435-BBE5-CC79D2AB10F0}"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D4E21F-B6D2-4EE8-B7A1-B5C3FFECD834}"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7461047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GB"/>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GB"/>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78689B24-04C0-4435-BBE5-CC79D2AB10F0}"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D4E21F-B6D2-4EE8-B7A1-B5C3FFECD834}" type="slidenum">
              <a:rPr lang="en-GB" smtClean="0"/>
              <a:t>‹#›</a:t>
            </a:fld>
            <a:endParaRPr lang="en-GB"/>
          </a:p>
        </p:txBody>
      </p:sp>
    </p:spTree>
    <p:extLst>
      <p:ext uri="{BB962C8B-B14F-4D97-AF65-F5344CB8AC3E}">
        <p14:creationId xmlns:p14="http://schemas.microsoft.com/office/powerpoint/2010/main" val="545761830"/>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8689B24-04C0-4435-BBE5-CC79D2AB10F0}"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D4E21F-B6D2-4EE8-B7A1-B5C3FFECD834}" type="slidenum">
              <a:rPr lang="en-GB" smtClean="0"/>
              <a:t>‹#›</a:t>
            </a:fld>
            <a:endParaRPr lang="en-GB"/>
          </a:p>
        </p:txBody>
      </p:sp>
    </p:spTree>
    <p:extLst>
      <p:ext uri="{BB962C8B-B14F-4D97-AF65-F5344CB8AC3E}">
        <p14:creationId xmlns:p14="http://schemas.microsoft.com/office/powerpoint/2010/main" val="402387196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GB"/>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78689B24-04C0-4435-BBE5-CC79D2AB10F0}" type="datetimeFigureOut">
              <a:rPr lang="en-GB" smtClean="0"/>
              <a:t>02/10/2025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8D4E21F-B6D2-4EE8-B7A1-B5C3FFECD834}" type="slidenum">
              <a:rPr lang="en-GB" smtClean="0"/>
              <a:t>‹#›</a:t>
            </a:fld>
            <a:endParaRPr lang="en-GB"/>
          </a:p>
        </p:txBody>
      </p:sp>
    </p:spTree>
    <p:extLst>
      <p:ext uri="{BB962C8B-B14F-4D97-AF65-F5344CB8AC3E}">
        <p14:creationId xmlns:p14="http://schemas.microsoft.com/office/powerpoint/2010/main" val="348189398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GB"/>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78689B24-04C0-4435-BBE5-CC79D2AB10F0}" type="datetimeFigureOut">
              <a:rPr lang="en-GB" smtClean="0"/>
              <a:t>02/10/2025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08D4E21F-B6D2-4EE8-B7A1-B5C3FFECD834}" type="slidenum">
              <a:rPr lang="en-GB" smtClean="0"/>
              <a:t>‹#›</a:t>
            </a:fld>
            <a:endParaRPr lang="en-GB"/>
          </a:p>
        </p:txBody>
      </p:sp>
    </p:spTree>
    <p:extLst>
      <p:ext uri="{BB962C8B-B14F-4D97-AF65-F5344CB8AC3E}">
        <p14:creationId xmlns:p14="http://schemas.microsoft.com/office/powerpoint/2010/main" val="587258074"/>
      </p:ext>
    </p:extLst>
  </p:cSld>
  <p:clrMap bg1="lt1" tx1="dk1" bg2="lt2" tx2="dk2" accent1="accent1" accent2="accent2" accent3="accent3" accent4="accent4" accent5="accent5" accent6="accent6" hlink="hlink" folHlink="folHlink"/>
  <p:sldLayoutIdLst>
    <p:sldLayoutId id="2147483707" r:id="rId1"/>
    <p:sldLayoutId id="2147483708" r:id="rId2"/>
    <p:sldLayoutId id="2147483709" r:id="rId3"/>
    <p:sldLayoutId id="2147483710" r:id="rId4"/>
    <p:sldLayoutId id="2147483711" r:id="rId5"/>
    <p:sldLayoutId id="2147483712" r:id="rId6"/>
    <p:sldLayoutId id="2147483713" r:id="rId7"/>
    <p:sldLayoutId id="2147483714" r:id="rId8"/>
    <p:sldLayoutId id="2147483715" r:id="rId9"/>
    <p:sldLayoutId id="2147483716" r:id="rId10"/>
    <p:sldLayoutId id="2147483717" r:id="rId11"/>
    <p:sldLayoutId id="2147483718" r:id="rId12"/>
    <p:sldLayoutId id="2147483719" r:id="rId13"/>
    <p:sldLayoutId id="2147483720" r:id="rId14"/>
    <p:sldLayoutId id="2147483721" r:id="rId15"/>
    <p:sldLayoutId id="214748372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2.tmp"/><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a:extLst>
              <a:ext uri="{FF2B5EF4-FFF2-40B4-BE49-F238E27FC236}">
                <a16:creationId xmlns:a16="http://schemas.microsoft.com/office/drawing/2014/main" id="{9AAA1425-1E5B-0926-09F6-D1B0237C0487}"/>
              </a:ext>
            </a:extLst>
          </p:cNvPr>
          <p:cNvSpPr/>
          <p:nvPr/>
        </p:nvSpPr>
        <p:spPr>
          <a:xfrm>
            <a:off x="0" y="276259"/>
            <a:ext cx="12192000" cy="1754326"/>
          </a:xfrm>
          <a:prstGeom prst="rect">
            <a:avLst/>
          </a:prstGeom>
          <a:noFill/>
        </p:spPr>
        <p:txBody>
          <a:bodyPr wrap="square" lIns="91440" tIns="45720" rIns="91440" bIns="45720">
            <a:spAutoFit/>
          </a:bodyPr>
          <a:lstStyle/>
          <a:p>
            <a:pPr algn="ctr"/>
            <a:r>
              <a:rPr lang="en-GB" sz="5400" b="1" dirty="0">
                <a:ln w="22225">
                  <a:solidFill>
                    <a:srgbClr val="00B050"/>
                  </a:solidFill>
                  <a:prstDash val="solid"/>
                </a:ln>
                <a:solidFill>
                  <a:srgbClr val="0000CC"/>
                </a:solidFill>
                <a:latin typeface="Arial" panose="020B0604020202020204" pitchFamily="34" charset="0"/>
                <a:cs typeface="Arial" panose="020B0604020202020204" pitchFamily="34" charset="0"/>
              </a:rPr>
              <a:t>Governing Body</a:t>
            </a:r>
          </a:p>
          <a:p>
            <a:pPr algn="ctr"/>
            <a:r>
              <a:rPr lang="en-GB" sz="5400" b="1" dirty="0">
                <a:ln w="22225">
                  <a:solidFill>
                    <a:srgbClr val="00B050"/>
                  </a:solidFill>
                  <a:prstDash val="solid"/>
                </a:ln>
                <a:solidFill>
                  <a:srgbClr val="0000CC"/>
                </a:solidFill>
                <a:latin typeface="Arial" panose="020B0604020202020204" pitchFamily="34" charset="0"/>
                <a:cs typeface="Arial" panose="020B0604020202020204" pitchFamily="34" charset="0"/>
              </a:rPr>
              <a:t>Annual Report to Parents</a:t>
            </a:r>
          </a:p>
        </p:txBody>
      </p:sp>
      <p:sp>
        <p:nvSpPr>
          <p:cNvPr id="5" name="Rectangle 4">
            <a:extLst>
              <a:ext uri="{FF2B5EF4-FFF2-40B4-BE49-F238E27FC236}">
                <a16:creationId xmlns:a16="http://schemas.microsoft.com/office/drawing/2014/main" id="{02AF3D7C-ED79-6E2E-F66C-C4CC29292593}"/>
              </a:ext>
            </a:extLst>
          </p:cNvPr>
          <p:cNvSpPr/>
          <p:nvPr/>
        </p:nvSpPr>
        <p:spPr>
          <a:xfrm>
            <a:off x="0" y="5813172"/>
            <a:ext cx="12192000" cy="923330"/>
          </a:xfrm>
          <a:prstGeom prst="rect">
            <a:avLst/>
          </a:prstGeom>
          <a:noFill/>
        </p:spPr>
        <p:txBody>
          <a:bodyPr wrap="square" lIns="91440" tIns="45720" rIns="91440" bIns="45720">
            <a:spAutoFit/>
          </a:bodyPr>
          <a:lstStyle/>
          <a:p>
            <a:pPr algn="ctr"/>
            <a:r>
              <a:rPr lang="en-GB" sz="5400" b="1" dirty="0">
                <a:ln w="22225">
                  <a:solidFill>
                    <a:srgbClr val="00B050"/>
                  </a:solidFill>
                  <a:prstDash val="solid"/>
                </a:ln>
                <a:solidFill>
                  <a:srgbClr val="0000CC"/>
                </a:solidFill>
                <a:latin typeface="Arial" panose="020B0604020202020204" pitchFamily="34" charset="0"/>
                <a:cs typeface="Arial" panose="020B0604020202020204" pitchFamily="34" charset="0"/>
              </a:rPr>
              <a:t>2024-2025</a:t>
            </a:r>
          </a:p>
        </p:txBody>
      </p:sp>
      <p:pic>
        <p:nvPicPr>
          <p:cNvPr id="1026" name="Picture 2" descr="Ystruth Primary">
            <a:extLst>
              <a:ext uri="{FF2B5EF4-FFF2-40B4-BE49-F238E27FC236}">
                <a16:creationId xmlns:a16="http://schemas.microsoft.com/office/drawing/2014/main" id="{4B724DD6-4528-2966-C9DF-E6CE1C652E6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385387" y="1937565"/>
            <a:ext cx="3620570" cy="36278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041020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2">
            <a:extLst>
              <a:ext uri="{FF2B5EF4-FFF2-40B4-BE49-F238E27FC236}">
                <a16:creationId xmlns:a16="http://schemas.microsoft.com/office/drawing/2014/main" id="{34DD05B9-3815-D269-F379-CEEF4F337D33}"/>
              </a:ext>
            </a:extLst>
          </p:cNvPr>
          <p:cNvGraphicFramePr>
            <a:graphicFrameLocks noGrp="1"/>
          </p:cNvGraphicFramePr>
          <p:nvPr>
            <p:extLst>
              <p:ext uri="{D42A27DB-BD31-4B8C-83A1-F6EECF244321}">
                <p14:modId xmlns:p14="http://schemas.microsoft.com/office/powerpoint/2010/main" val="3117502957"/>
              </p:ext>
            </p:extLst>
          </p:nvPr>
        </p:nvGraphicFramePr>
        <p:xfrm>
          <a:off x="1287624" y="1456783"/>
          <a:ext cx="7613779" cy="3357810"/>
        </p:xfrm>
        <a:graphic>
          <a:graphicData uri="http://schemas.openxmlformats.org/drawingml/2006/table">
            <a:tbl>
              <a:tblPr firstRow="1" bandRow="1">
                <a:tableStyleId>{18603FDC-E32A-4AB5-989C-0864C3EAD2B8}</a:tableStyleId>
              </a:tblPr>
              <a:tblGrid>
                <a:gridCol w="5036360">
                  <a:extLst>
                    <a:ext uri="{9D8B030D-6E8A-4147-A177-3AD203B41FA5}">
                      <a16:colId xmlns:a16="http://schemas.microsoft.com/office/drawing/2014/main" val="1727154123"/>
                    </a:ext>
                  </a:extLst>
                </a:gridCol>
                <a:gridCol w="2577419">
                  <a:extLst>
                    <a:ext uri="{9D8B030D-6E8A-4147-A177-3AD203B41FA5}">
                      <a16:colId xmlns:a16="http://schemas.microsoft.com/office/drawing/2014/main" val="3980316040"/>
                    </a:ext>
                  </a:extLst>
                </a:gridCol>
              </a:tblGrid>
              <a:tr h="373090">
                <a:tc>
                  <a:txBody>
                    <a:bodyPr/>
                    <a:lstStyle/>
                    <a:p>
                      <a:r>
                        <a:rPr lang="en-GB" b="1" dirty="0"/>
                        <a:t>Contents </a:t>
                      </a:r>
                    </a:p>
                  </a:txBody>
                  <a:tcPr/>
                </a:tc>
                <a:tc>
                  <a:txBody>
                    <a:bodyPr/>
                    <a:lstStyle/>
                    <a:p>
                      <a:r>
                        <a:rPr lang="en-GB" dirty="0"/>
                        <a:t>Page</a:t>
                      </a:r>
                    </a:p>
                  </a:txBody>
                  <a:tcPr/>
                </a:tc>
                <a:extLst>
                  <a:ext uri="{0D108BD9-81ED-4DB2-BD59-A6C34878D82A}">
                    <a16:rowId xmlns:a16="http://schemas.microsoft.com/office/drawing/2014/main" val="2179774782"/>
                  </a:ext>
                </a:extLst>
              </a:tr>
              <a:tr h="373090">
                <a:tc>
                  <a:txBody>
                    <a:bodyPr/>
                    <a:lstStyle/>
                    <a:p>
                      <a:pPr marL="0" marR="0" lvl="0" indent="0" algn="l" defTabSz="914377" rtl="0" eaLnBrk="1" fontAlgn="auto" latinLnBrk="0" hangingPunct="1">
                        <a:lnSpc>
                          <a:spcPct val="100000"/>
                        </a:lnSpc>
                        <a:spcBef>
                          <a:spcPts val="0"/>
                        </a:spcBef>
                        <a:spcAft>
                          <a:spcPts val="0"/>
                        </a:spcAft>
                        <a:buClrTx/>
                        <a:buSzTx/>
                        <a:buFontTx/>
                        <a:buNone/>
                        <a:tabLst/>
                        <a:defRPr/>
                      </a:pPr>
                      <a:r>
                        <a:rPr lang="en-GB" dirty="0"/>
                        <a:t>Term dates</a:t>
                      </a:r>
                    </a:p>
                  </a:txBody>
                  <a:tcPr/>
                </a:tc>
                <a:tc>
                  <a:txBody>
                    <a:bodyPr/>
                    <a:lstStyle/>
                    <a:p>
                      <a:r>
                        <a:rPr lang="en-GB" dirty="0"/>
                        <a:t>3</a:t>
                      </a:r>
                    </a:p>
                  </a:txBody>
                  <a:tcPr/>
                </a:tc>
                <a:extLst>
                  <a:ext uri="{0D108BD9-81ED-4DB2-BD59-A6C34878D82A}">
                    <a16:rowId xmlns:a16="http://schemas.microsoft.com/office/drawing/2014/main" val="9171233"/>
                  </a:ext>
                </a:extLst>
              </a:tr>
              <a:tr h="373090">
                <a:tc>
                  <a:txBody>
                    <a:bodyPr/>
                    <a:lstStyle/>
                    <a:p>
                      <a:r>
                        <a:rPr lang="en-GB" dirty="0"/>
                        <a:t>Introduction </a:t>
                      </a:r>
                    </a:p>
                  </a:txBody>
                  <a:tcPr/>
                </a:tc>
                <a:tc>
                  <a:txBody>
                    <a:bodyPr/>
                    <a:lstStyle/>
                    <a:p>
                      <a:r>
                        <a:rPr lang="en-GB" dirty="0"/>
                        <a:t>4</a:t>
                      </a:r>
                    </a:p>
                  </a:txBody>
                  <a:tcPr/>
                </a:tc>
                <a:extLst>
                  <a:ext uri="{0D108BD9-81ED-4DB2-BD59-A6C34878D82A}">
                    <a16:rowId xmlns:a16="http://schemas.microsoft.com/office/drawing/2014/main" val="2940532534"/>
                  </a:ext>
                </a:extLst>
              </a:tr>
              <a:tr h="373090">
                <a:tc>
                  <a:txBody>
                    <a:bodyPr/>
                    <a:lstStyle/>
                    <a:p>
                      <a:r>
                        <a:rPr lang="en-GB" dirty="0"/>
                        <a:t>Governing Body Members </a:t>
                      </a:r>
                    </a:p>
                  </a:txBody>
                  <a:tcPr/>
                </a:tc>
                <a:tc>
                  <a:txBody>
                    <a:bodyPr/>
                    <a:lstStyle/>
                    <a:p>
                      <a:r>
                        <a:rPr lang="en-GB" dirty="0"/>
                        <a:t>5</a:t>
                      </a:r>
                    </a:p>
                  </a:txBody>
                  <a:tcPr/>
                </a:tc>
                <a:extLst>
                  <a:ext uri="{0D108BD9-81ED-4DB2-BD59-A6C34878D82A}">
                    <a16:rowId xmlns:a16="http://schemas.microsoft.com/office/drawing/2014/main" val="663604902"/>
                  </a:ext>
                </a:extLst>
              </a:tr>
              <a:tr h="373090">
                <a:tc>
                  <a:txBody>
                    <a:bodyPr/>
                    <a:lstStyle/>
                    <a:p>
                      <a:r>
                        <a:rPr lang="en-GB" dirty="0"/>
                        <a:t>Financial Summary 2024-25</a:t>
                      </a:r>
                    </a:p>
                  </a:txBody>
                  <a:tcPr/>
                </a:tc>
                <a:tc>
                  <a:txBody>
                    <a:bodyPr/>
                    <a:lstStyle/>
                    <a:p>
                      <a:r>
                        <a:rPr lang="en-GB" dirty="0"/>
                        <a:t>6</a:t>
                      </a:r>
                    </a:p>
                  </a:txBody>
                  <a:tcPr/>
                </a:tc>
                <a:extLst>
                  <a:ext uri="{0D108BD9-81ED-4DB2-BD59-A6C34878D82A}">
                    <a16:rowId xmlns:a16="http://schemas.microsoft.com/office/drawing/2014/main" val="1076592881"/>
                  </a:ext>
                </a:extLst>
              </a:tr>
              <a:tr h="373090">
                <a:tc>
                  <a:txBody>
                    <a:bodyPr/>
                    <a:lstStyle/>
                    <a:p>
                      <a:r>
                        <a:rPr lang="en-GB" dirty="0"/>
                        <a:t>Attendance Summary 2024-2025</a:t>
                      </a:r>
                    </a:p>
                  </a:txBody>
                  <a:tcPr/>
                </a:tc>
                <a:tc>
                  <a:txBody>
                    <a:bodyPr/>
                    <a:lstStyle/>
                    <a:p>
                      <a:r>
                        <a:rPr lang="en-GB" dirty="0"/>
                        <a:t>7</a:t>
                      </a:r>
                    </a:p>
                  </a:txBody>
                  <a:tcPr/>
                </a:tc>
                <a:extLst>
                  <a:ext uri="{0D108BD9-81ED-4DB2-BD59-A6C34878D82A}">
                    <a16:rowId xmlns:a16="http://schemas.microsoft.com/office/drawing/2014/main" val="3293907090"/>
                  </a:ext>
                </a:extLst>
              </a:tr>
              <a:tr h="373090">
                <a:tc>
                  <a:txBody>
                    <a:bodyPr/>
                    <a:lstStyle/>
                    <a:p>
                      <a:r>
                        <a:rPr lang="en-GB" dirty="0"/>
                        <a:t>School Development Plan Summary 2024-2025</a:t>
                      </a:r>
                    </a:p>
                  </a:txBody>
                  <a:tcPr/>
                </a:tc>
                <a:tc>
                  <a:txBody>
                    <a:bodyPr/>
                    <a:lstStyle/>
                    <a:p>
                      <a:r>
                        <a:rPr lang="en-GB" dirty="0"/>
                        <a:t>8</a:t>
                      </a:r>
                    </a:p>
                  </a:txBody>
                  <a:tcPr/>
                </a:tc>
                <a:extLst>
                  <a:ext uri="{0D108BD9-81ED-4DB2-BD59-A6C34878D82A}">
                    <a16:rowId xmlns:a16="http://schemas.microsoft.com/office/drawing/2014/main" val="2109694992"/>
                  </a:ext>
                </a:extLst>
              </a:tr>
              <a:tr h="373090">
                <a:tc>
                  <a:txBody>
                    <a:bodyPr/>
                    <a:lstStyle/>
                    <a:p>
                      <a:r>
                        <a:rPr lang="en-GB" dirty="0"/>
                        <a:t>School Development Priorities 2025-2026</a:t>
                      </a:r>
                    </a:p>
                  </a:txBody>
                  <a:tcPr/>
                </a:tc>
                <a:tc>
                  <a:txBody>
                    <a:bodyPr/>
                    <a:lstStyle/>
                    <a:p>
                      <a:r>
                        <a:rPr lang="en-GB" dirty="0"/>
                        <a:t>11</a:t>
                      </a:r>
                    </a:p>
                  </a:txBody>
                  <a:tcPr/>
                </a:tc>
                <a:extLst>
                  <a:ext uri="{0D108BD9-81ED-4DB2-BD59-A6C34878D82A}">
                    <a16:rowId xmlns:a16="http://schemas.microsoft.com/office/drawing/2014/main" val="1407178179"/>
                  </a:ext>
                </a:extLst>
              </a:tr>
              <a:tr h="373090">
                <a:tc>
                  <a:txBody>
                    <a:bodyPr/>
                    <a:lstStyle/>
                    <a:p>
                      <a:r>
                        <a:rPr lang="en-GB" dirty="0" err="1"/>
                        <a:t>AoLE</a:t>
                      </a:r>
                      <a:r>
                        <a:rPr lang="en-GB" dirty="0"/>
                        <a:t> Leads </a:t>
                      </a:r>
                    </a:p>
                  </a:txBody>
                  <a:tcPr/>
                </a:tc>
                <a:tc>
                  <a:txBody>
                    <a:bodyPr/>
                    <a:lstStyle/>
                    <a:p>
                      <a:r>
                        <a:rPr lang="en-GB" dirty="0"/>
                        <a:t>12</a:t>
                      </a:r>
                    </a:p>
                  </a:txBody>
                  <a:tcPr/>
                </a:tc>
                <a:extLst>
                  <a:ext uri="{0D108BD9-81ED-4DB2-BD59-A6C34878D82A}">
                    <a16:rowId xmlns:a16="http://schemas.microsoft.com/office/drawing/2014/main" val="2615359041"/>
                  </a:ext>
                </a:extLst>
              </a:tr>
            </a:tbl>
          </a:graphicData>
        </a:graphic>
      </p:graphicFrame>
    </p:spTree>
    <p:extLst>
      <p:ext uri="{BB962C8B-B14F-4D97-AF65-F5344CB8AC3E}">
        <p14:creationId xmlns:p14="http://schemas.microsoft.com/office/powerpoint/2010/main" val="118187816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screenshot of a calendar&#10;&#10;AI-generated content may be incorrect.">
            <a:extLst>
              <a:ext uri="{FF2B5EF4-FFF2-40B4-BE49-F238E27FC236}">
                <a16:creationId xmlns:a16="http://schemas.microsoft.com/office/drawing/2014/main" id="{4DBED2B3-7E3F-A605-4BF8-5D9E6FF0F83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46493" y="942275"/>
            <a:ext cx="8525912" cy="4973449"/>
          </a:xfrm>
          <a:prstGeom prst="rect">
            <a:avLst/>
          </a:prstGeom>
          <a:ln>
            <a:solidFill>
              <a:schemeClr val="accent2">
                <a:alpha val="96000"/>
              </a:schemeClr>
            </a:solidFill>
          </a:ln>
        </p:spPr>
      </p:pic>
      <p:sp>
        <p:nvSpPr>
          <p:cNvPr id="2" name="TextBox 1">
            <a:extLst>
              <a:ext uri="{FF2B5EF4-FFF2-40B4-BE49-F238E27FC236}">
                <a16:creationId xmlns:a16="http://schemas.microsoft.com/office/drawing/2014/main" id="{7DAF2C02-8827-2C63-6BDF-CB383E8D80B2}"/>
              </a:ext>
            </a:extLst>
          </p:cNvPr>
          <p:cNvSpPr txBox="1"/>
          <p:nvPr/>
        </p:nvSpPr>
        <p:spPr>
          <a:xfrm>
            <a:off x="2387547" y="572943"/>
            <a:ext cx="5243804" cy="369332"/>
          </a:xfrm>
          <a:prstGeom prst="rect">
            <a:avLst/>
          </a:prstGeom>
          <a:noFill/>
        </p:spPr>
        <p:txBody>
          <a:bodyPr wrap="square" rtlCol="0">
            <a:spAutoFit/>
          </a:bodyPr>
          <a:lstStyle/>
          <a:p>
            <a:pPr algn="ctr"/>
            <a:r>
              <a:rPr lang="en-GB" b="1" dirty="0">
                <a:solidFill>
                  <a:srgbClr val="00B050"/>
                </a:solidFill>
                <a:latin typeface="Arial" panose="020B0604020202020204" pitchFamily="34" charset="0"/>
                <a:cs typeface="Arial" panose="020B0604020202020204" pitchFamily="34" charset="0"/>
              </a:rPr>
              <a:t>Blaenau-Gwent Term Dates</a:t>
            </a:r>
          </a:p>
        </p:txBody>
      </p:sp>
    </p:spTree>
    <p:extLst>
      <p:ext uri="{BB962C8B-B14F-4D97-AF65-F5344CB8AC3E}">
        <p14:creationId xmlns:p14="http://schemas.microsoft.com/office/powerpoint/2010/main" val="35623720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7FE940C8-B4C4-D7FA-FA1B-56A773ACE351}"/>
              </a:ext>
            </a:extLst>
          </p:cNvPr>
          <p:cNvSpPr txBox="1"/>
          <p:nvPr/>
        </p:nvSpPr>
        <p:spPr>
          <a:xfrm>
            <a:off x="342900" y="197346"/>
            <a:ext cx="9391650" cy="6463308"/>
          </a:xfrm>
          <a:prstGeom prst="rect">
            <a:avLst/>
          </a:prstGeom>
          <a:noFill/>
        </p:spPr>
        <p:txBody>
          <a:bodyPr wrap="square">
            <a:spAutoFit/>
          </a:bodyPr>
          <a:lstStyle/>
          <a:p>
            <a:r>
              <a:rPr lang="en-GB" dirty="0">
                <a:latin typeface="Arial" panose="020B0604020202020204" pitchFamily="34" charset="0"/>
                <a:cs typeface="Arial" panose="020B0604020202020204" pitchFamily="34" charset="0"/>
              </a:rPr>
              <a:t>Dear Parents, Guardians and Carers,</a:t>
            </a:r>
          </a:p>
          <a:p>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On behalf of the Governing Body, I am delighted to introduce this year’s Annual Report. As always, our first priority is the well-being, learning and development of every child in our school community.</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I would like to take this opportunity to express my heartfelt thanks to all our staff. Their dedication, professionalism and unwavering commitment to the children’s well-being and education have been truly inspiring over the past year. The care, creativity and resilience they demonstrate every day make a tangible difference to our pupils and families.</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We were also delighted to welcome Mrs Amy Skuse, who joined us as Deputy Headteacher in the Spring Term. She has already made a significant impact with her work on attendance, bringing fresh ideas and enthusiasm to the leadership team, and we look forward to the continued positive contributions she will make in the years ahead.</a:t>
            </a:r>
          </a:p>
          <a:p>
            <a:pPr algn="just"/>
            <a:endParaRPr lang="en-GB" dirty="0">
              <a:latin typeface="Arial" panose="020B0604020202020204" pitchFamily="34" charset="0"/>
              <a:cs typeface="Arial" panose="020B0604020202020204" pitchFamily="34" charset="0"/>
            </a:endParaRPr>
          </a:p>
          <a:p>
            <a:pPr algn="just"/>
            <a:r>
              <a:rPr lang="en-GB" dirty="0">
                <a:latin typeface="Arial" panose="020B0604020202020204" pitchFamily="34" charset="0"/>
                <a:cs typeface="Arial" panose="020B0604020202020204" pitchFamily="34" charset="0"/>
              </a:rPr>
              <a:t>Together, Staff, Governors and Parents continue to work in partnership to provide the very best opportunities for our children. Thank you for your ongoing support as we look forward to another successful year.</a:t>
            </a:r>
          </a:p>
          <a:p>
            <a:pPr algn="just"/>
            <a:endParaRPr lang="en-GB" dirty="0">
              <a:latin typeface="Arial" panose="020B0604020202020204" pitchFamily="34" charset="0"/>
              <a:cs typeface="Arial" panose="020B0604020202020204" pitchFamily="34" charset="0"/>
            </a:endParaRPr>
          </a:p>
          <a:p>
            <a:pPr algn="ctr"/>
            <a:r>
              <a:rPr lang="en-GB" dirty="0">
                <a:latin typeface="Arial" panose="020B0604020202020204" pitchFamily="34" charset="0"/>
                <a:cs typeface="Arial" panose="020B0604020202020204" pitchFamily="34" charset="0"/>
              </a:rPr>
              <a:t>Yours sincerely,</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Mrs Kim Evans</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Chair of Governors</a:t>
            </a:r>
          </a:p>
        </p:txBody>
      </p:sp>
    </p:spTree>
    <p:extLst>
      <p:ext uri="{BB962C8B-B14F-4D97-AF65-F5344CB8AC3E}">
        <p14:creationId xmlns:p14="http://schemas.microsoft.com/office/powerpoint/2010/main" val="5716263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D7D2B2-FAE0-E512-145C-68425FC44842}"/>
              </a:ext>
            </a:extLst>
          </p:cNvPr>
          <p:cNvSpPr txBox="1"/>
          <p:nvPr/>
        </p:nvSpPr>
        <p:spPr>
          <a:xfrm>
            <a:off x="2225545" y="662251"/>
            <a:ext cx="5243804" cy="369332"/>
          </a:xfrm>
          <a:prstGeom prst="rect">
            <a:avLst/>
          </a:prstGeom>
          <a:noFill/>
        </p:spPr>
        <p:txBody>
          <a:bodyPr wrap="square" rtlCol="0">
            <a:spAutoFit/>
          </a:bodyPr>
          <a:lstStyle/>
          <a:p>
            <a:pPr algn="ctr"/>
            <a:r>
              <a:rPr lang="en-GB" b="1" dirty="0">
                <a:solidFill>
                  <a:schemeClr val="accent1">
                    <a:lumMod val="75000"/>
                  </a:schemeClr>
                </a:solidFill>
                <a:latin typeface="Arial" panose="020B0604020202020204" pitchFamily="34" charset="0"/>
                <a:cs typeface="Arial" panose="020B0604020202020204" pitchFamily="34" charset="0"/>
              </a:rPr>
              <a:t>Governing Body Members </a:t>
            </a:r>
          </a:p>
        </p:txBody>
      </p:sp>
      <p:graphicFrame>
        <p:nvGraphicFramePr>
          <p:cNvPr id="3" name="Table 2">
            <a:extLst>
              <a:ext uri="{FF2B5EF4-FFF2-40B4-BE49-F238E27FC236}">
                <a16:creationId xmlns:a16="http://schemas.microsoft.com/office/drawing/2014/main" id="{AB062F07-1AD6-00AC-79F0-FFDE242F0201}"/>
              </a:ext>
            </a:extLst>
          </p:cNvPr>
          <p:cNvGraphicFramePr>
            <a:graphicFrameLocks noGrp="1"/>
          </p:cNvGraphicFramePr>
          <p:nvPr>
            <p:extLst>
              <p:ext uri="{D42A27DB-BD31-4B8C-83A1-F6EECF244321}">
                <p14:modId xmlns:p14="http://schemas.microsoft.com/office/powerpoint/2010/main" val="534504761"/>
              </p:ext>
            </p:extLst>
          </p:nvPr>
        </p:nvGraphicFramePr>
        <p:xfrm>
          <a:off x="991053" y="1130989"/>
          <a:ext cx="8128000" cy="5064760"/>
        </p:xfrm>
        <a:graphic>
          <a:graphicData uri="http://schemas.openxmlformats.org/drawingml/2006/table">
            <a:tbl>
              <a:tblPr firstRow="1" bandRow="1">
                <a:tableStyleId>{21E4AEA4-8DFA-4A89-87EB-49C32662AFE0}</a:tableStyleId>
              </a:tblPr>
              <a:tblGrid>
                <a:gridCol w="4064000">
                  <a:extLst>
                    <a:ext uri="{9D8B030D-6E8A-4147-A177-3AD203B41FA5}">
                      <a16:colId xmlns:a16="http://schemas.microsoft.com/office/drawing/2014/main" val="435485833"/>
                    </a:ext>
                  </a:extLst>
                </a:gridCol>
                <a:gridCol w="4064000">
                  <a:extLst>
                    <a:ext uri="{9D8B030D-6E8A-4147-A177-3AD203B41FA5}">
                      <a16:colId xmlns:a16="http://schemas.microsoft.com/office/drawing/2014/main" val="1859036022"/>
                    </a:ext>
                  </a:extLst>
                </a:gridCol>
              </a:tblGrid>
              <a:tr h="370840">
                <a:tc>
                  <a:txBody>
                    <a:bodyPr/>
                    <a:lstStyle/>
                    <a:p>
                      <a:r>
                        <a:rPr lang="en-GB" dirty="0"/>
                        <a:t>Governing Body Position </a:t>
                      </a:r>
                      <a:endParaRPr lang="en-GB" dirty="0">
                        <a:latin typeface="Arial" panose="020B0604020202020204" pitchFamily="34" charset="0"/>
                        <a:cs typeface="Arial" panose="020B0604020202020204" pitchFamily="34" charset="0"/>
                      </a:endParaRPr>
                    </a:p>
                  </a:txBody>
                  <a:tcPr/>
                </a:tc>
                <a:tc>
                  <a:txBody>
                    <a:bodyPr/>
                    <a:lstStyle/>
                    <a:p>
                      <a:r>
                        <a:rPr lang="en-GB" dirty="0"/>
                        <a:t>Member </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475252135"/>
                  </a:ext>
                </a:extLst>
              </a:tr>
              <a:tr h="370840">
                <a:tc>
                  <a:txBody>
                    <a:bodyPr/>
                    <a:lstStyle/>
                    <a:p>
                      <a:r>
                        <a:rPr lang="en-GB" dirty="0"/>
                        <a:t>Chair</a:t>
                      </a:r>
                      <a:endParaRPr lang="en-GB" dirty="0">
                        <a:latin typeface="Arial" panose="020B0604020202020204" pitchFamily="34" charset="0"/>
                        <a:cs typeface="Arial" panose="020B0604020202020204" pitchFamily="34" charset="0"/>
                      </a:endParaRPr>
                    </a:p>
                  </a:txBody>
                  <a:tcPr/>
                </a:tc>
                <a:tc>
                  <a:txBody>
                    <a:bodyPr/>
                    <a:lstStyle/>
                    <a:p>
                      <a:r>
                        <a:rPr lang="en-GB" dirty="0"/>
                        <a:t>Kim Evans</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438653850"/>
                  </a:ext>
                </a:extLst>
              </a:tr>
              <a:tr h="370840">
                <a:tc>
                  <a:txBody>
                    <a:bodyPr/>
                    <a:lstStyle/>
                    <a:p>
                      <a:r>
                        <a:rPr lang="en-GB" dirty="0"/>
                        <a:t>Vice-chair</a:t>
                      </a:r>
                      <a:endParaRPr lang="en-GB" dirty="0">
                        <a:latin typeface="Arial" panose="020B0604020202020204" pitchFamily="34" charset="0"/>
                        <a:cs typeface="Arial" panose="020B0604020202020204" pitchFamily="34" charset="0"/>
                      </a:endParaRPr>
                    </a:p>
                  </a:txBody>
                  <a:tcPr/>
                </a:tc>
                <a:tc>
                  <a:txBody>
                    <a:bodyPr/>
                    <a:lstStyle/>
                    <a:p>
                      <a:r>
                        <a:rPr lang="en-GB" dirty="0" err="1"/>
                        <a:t>Kerys</a:t>
                      </a:r>
                      <a:r>
                        <a:rPr lang="en-GB" dirty="0"/>
                        <a:t> </a:t>
                      </a:r>
                      <a:r>
                        <a:rPr lang="en-GB" dirty="0" err="1"/>
                        <a:t>Beese</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143135845"/>
                  </a:ext>
                </a:extLst>
              </a:tr>
              <a:tr h="370840">
                <a:tc>
                  <a:txBody>
                    <a:bodyPr/>
                    <a:lstStyle/>
                    <a:p>
                      <a:r>
                        <a:rPr lang="en-GB" dirty="0"/>
                        <a:t>Reserve Member</a:t>
                      </a:r>
                      <a:endParaRPr lang="en-GB" dirty="0">
                        <a:latin typeface="Arial" panose="020B0604020202020204" pitchFamily="34" charset="0"/>
                        <a:cs typeface="Arial" panose="020B0604020202020204" pitchFamily="34" charset="0"/>
                      </a:endParaRPr>
                    </a:p>
                  </a:txBody>
                  <a:tcPr/>
                </a:tc>
                <a:tc>
                  <a:txBody>
                    <a:bodyPr/>
                    <a:lstStyle/>
                    <a:p>
                      <a:r>
                        <a:rPr lang="en-GB" dirty="0"/>
                        <a:t>Simon Anthony </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293610424"/>
                  </a:ext>
                </a:extLst>
              </a:tr>
              <a:tr h="370840">
                <a:tc>
                  <a:txBody>
                    <a:bodyPr/>
                    <a:lstStyle/>
                    <a:p>
                      <a:r>
                        <a:rPr lang="en-GB" dirty="0"/>
                        <a:t>LA Appointed Governors</a:t>
                      </a:r>
                      <a:endParaRPr lang="en-GB" dirty="0">
                        <a:latin typeface="Arial" panose="020B0604020202020204" pitchFamily="34" charset="0"/>
                        <a:cs typeface="Arial" panose="020B0604020202020204" pitchFamily="34" charset="0"/>
                      </a:endParaRPr>
                    </a:p>
                  </a:txBody>
                  <a:tcPr/>
                </a:tc>
                <a:tc>
                  <a:txBody>
                    <a:bodyPr/>
                    <a:lstStyle/>
                    <a:p>
                      <a:r>
                        <a:rPr lang="en-GB" dirty="0"/>
                        <a:t>Rev. Lorette Hinson </a:t>
                      </a:r>
                    </a:p>
                    <a:p>
                      <a:r>
                        <a:rPr lang="en-GB" dirty="0"/>
                        <a:t>Sarah Jones</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988966769"/>
                  </a:ext>
                </a:extLst>
              </a:tr>
              <a:tr h="370840">
                <a:tc>
                  <a:txBody>
                    <a:bodyPr/>
                    <a:lstStyle/>
                    <a:p>
                      <a:r>
                        <a:rPr lang="en-GB" dirty="0"/>
                        <a:t>Community Governors</a:t>
                      </a:r>
                      <a:endParaRPr lang="en-GB" dirty="0">
                        <a:latin typeface="Arial" panose="020B0604020202020204" pitchFamily="34" charset="0"/>
                        <a:cs typeface="Arial" panose="020B0604020202020204" pitchFamily="34" charset="0"/>
                      </a:endParaRPr>
                    </a:p>
                  </a:txBody>
                  <a:tcPr/>
                </a:tc>
                <a:tc>
                  <a:txBody>
                    <a:bodyPr/>
                    <a:lstStyle/>
                    <a:p>
                      <a:r>
                        <a:rPr lang="en-GB" dirty="0"/>
                        <a:t>Michael Williams </a:t>
                      </a:r>
                    </a:p>
                    <a:p>
                      <a:r>
                        <a:rPr lang="en-GB" dirty="0"/>
                        <a:t>Glyn </a:t>
                      </a:r>
                      <a:r>
                        <a:rPr lang="en-GB" dirty="0" err="1"/>
                        <a:t>Morvan</a:t>
                      </a:r>
                      <a:r>
                        <a:rPr lang="en-GB" dirty="0"/>
                        <a:t> </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3982253662"/>
                  </a:ext>
                </a:extLst>
              </a:tr>
              <a:tr h="370840">
                <a:tc>
                  <a:txBody>
                    <a:bodyPr/>
                    <a:lstStyle/>
                    <a:p>
                      <a:r>
                        <a:rPr lang="en-GB" dirty="0"/>
                        <a:t>Parent Governors</a:t>
                      </a:r>
                      <a:endParaRPr lang="en-GB" dirty="0">
                        <a:latin typeface="Arial" panose="020B0604020202020204" pitchFamily="34" charset="0"/>
                        <a:cs typeface="Arial" panose="020B0604020202020204" pitchFamily="34" charset="0"/>
                      </a:endParaRPr>
                    </a:p>
                  </a:txBody>
                  <a:tcPr/>
                </a:tc>
                <a:tc>
                  <a:txBody>
                    <a:bodyPr/>
                    <a:lstStyle/>
                    <a:p>
                      <a:r>
                        <a:rPr lang="en-GB" dirty="0"/>
                        <a:t>Graeme Kerr</a:t>
                      </a:r>
                    </a:p>
                    <a:p>
                      <a:r>
                        <a:rPr lang="en-GB" dirty="0"/>
                        <a:t>Amy Price</a:t>
                      </a:r>
                    </a:p>
                    <a:p>
                      <a:r>
                        <a:rPr lang="en-GB" dirty="0"/>
                        <a:t>Zachary </a:t>
                      </a:r>
                      <a:r>
                        <a:rPr lang="en-GB" dirty="0" err="1"/>
                        <a:t>Meakin</a:t>
                      </a:r>
                      <a:r>
                        <a:rPr lang="en-GB" dirty="0"/>
                        <a:t> </a:t>
                      </a:r>
                    </a:p>
                    <a:p>
                      <a:r>
                        <a:rPr lang="en-GB" dirty="0"/>
                        <a:t>Caroline Hernon-Biggs</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400310123"/>
                  </a:ext>
                </a:extLst>
              </a:tr>
              <a:tr h="370840">
                <a:tc>
                  <a:txBody>
                    <a:bodyPr/>
                    <a:lstStyle/>
                    <a:p>
                      <a:r>
                        <a:rPr lang="en-GB" dirty="0"/>
                        <a:t>Teacher Governor</a:t>
                      </a:r>
                      <a:endParaRPr lang="en-GB" dirty="0">
                        <a:latin typeface="Arial" panose="020B0604020202020204" pitchFamily="34" charset="0"/>
                        <a:cs typeface="Arial" panose="020B0604020202020204" pitchFamily="34" charset="0"/>
                      </a:endParaRPr>
                    </a:p>
                  </a:txBody>
                  <a:tcPr/>
                </a:tc>
                <a:tc>
                  <a:txBody>
                    <a:bodyPr/>
                    <a:lstStyle/>
                    <a:p>
                      <a:r>
                        <a:rPr lang="en-GB" dirty="0"/>
                        <a:t>Shaun Pugh</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1315847840"/>
                  </a:ext>
                </a:extLst>
              </a:tr>
              <a:tr h="370840">
                <a:tc>
                  <a:txBody>
                    <a:bodyPr/>
                    <a:lstStyle/>
                    <a:p>
                      <a:r>
                        <a:rPr lang="en-GB" dirty="0"/>
                        <a:t>Staff Governor </a:t>
                      </a:r>
                      <a:endParaRPr lang="en-GB" dirty="0">
                        <a:latin typeface="Arial" panose="020B0604020202020204" pitchFamily="34" charset="0"/>
                        <a:cs typeface="Arial" panose="020B0604020202020204" pitchFamily="34" charset="0"/>
                      </a:endParaRPr>
                    </a:p>
                  </a:txBody>
                  <a:tcPr/>
                </a:tc>
                <a:tc>
                  <a:txBody>
                    <a:bodyPr/>
                    <a:lstStyle/>
                    <a:p>
                      <a:r>
                        <a:rPr lang="en-GB" dirty="0"/>
                        <a:t>Rachael Davies</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06189091"/>
                  </a:ext>
                </a:extLst>
              </a:tr>
              <a:tr h="370840">
                <a:tc>
                  <a:txBody>
                    <a:bodyPr/>
                    <a:lstStyle/>
                    <a:p>
                      <a:r>
                        <a:rPr lang="en-GB" dirty="0"/>
                        <a:t>Clerk to Governing Body </a:t>
                      </a:r>
                      <a:endParaRPr lang="en-GB" dirty="0">
                        <a:latin typeface="Arial" panose="020B0604020202020204" pitchFamily="34" charset="0"/>
                        <a:cs typeface="Arial" panose="020B0604020202020204" pitchFamily="34" charset="0"/>
                      </a:endParaRPr>
                    </a:p>
                  </a:txBody>
                  <a:tcPr/>
                </a:tc>
                <a:tc>
                  <a:txBody>
                    <a:bodyPr/>
                    <a:lstStyle/>
                    <a:p>
                      <a:r>
                        <a:rPr lang="en-GB" dirty="0"/>
                        <a:t>Claire Mower </a:t>
                      </a:r>
                      <a:endParaRPr lang="en-GB"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2362163916"/>
                  </a:ext>
                </a:extLst>
              </a:tr>
            </a:tbl>
          </a:graphicData>
        </a:graphic>
      </p:graphicFrame>
    </p:spTree>
    <p:extLst>
      <p:ext uri="{BB962C8B-B14F-4D97-AF65-F5344CB8AC3E}">
        <p14:creationId xmlns:p14="http://schemas.microsoft.com/office/powerpoint/2010/main" val="19405540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AE253C9-A14D-AC8C-77F3-11A25D1990A6}"/>
              </a:ext>
            </a:extLst>
          </p:cNvPr>
          <p:cNvSpPr txBox="1"/>
          <p:nvPr/>
        </p:nvSpPr>
        <p:spPr>
          <a:xfrm>
            <a:off x="2320589" y="142823"/>
            <a:ext cx="5243804" cy="369332"/>
          </a:xfrm>
          <a:prstGeom prst="rect">
            <a:avLst/>
          </a:prstGeom>
          <a:noFill/>
        </p:spPr>
        <p:txBody>
          <a:bodyPr wrap="square" rtlCol="0">
            <a:spAutoFit/>
          </a:bodyPr>
          <a:lstStyle/>
          <a:p>
            <a:pPr algn="ctr"/>
            <a:r>
              <a:rPr lang="en-GB" b="1" dirty="0">
                <a:solidFill>
                  <a:schemeClr val="accent1">
                    <a:lumMod val="75000"/>
                  </a:schemeClr>
                </a:solidFill>
                <a:latin typeface="Arial" panose="020B0604020202020204" pitchFamily="34" charset="0"/>
                <a:cs typeface="Arial" panose="020B0604020202020204" pitchFamily="34" charset="0"/>
              </a:rPr>
              <a:t>Financial Summary 2024-2025 </a:t>
            </a:r>
          </a:p>
        </p:txBody>
      </p:sp>
      <p:graphicFrame>
        <p:nvGraphicFramePr>
          <p:cNvPr id="3" name="Table 2">
            <a:extLst>
              <a:ext uri="{FF2B5EF4-FFF2-40B4-BE49-F238E27FC236}">
                <a16:creationId xmlns:a16="http://schemas.microsoft.com/office/drawing/2014/main" id="{FA479480-74D3-CD71-37BD-E24F537900EE}"/>
              </a:ext>
            </a:extLst>
          </p:cNvPr>
          <p:cNvGraphicFramePr>
            <a:graphicFrameLocks noGrp="1"/>
          </p:cNvGraphicFramePr>
          <p:nvPr>
            <p:extLst>
              <p:ext uri="{D42A27DB-BD31-4B8C-83A1-F6EECF244321}">
                <p14:modId xmlns:p14="http://schemas.microsoft.com/office/powerpoint/2010/main" val="3133501807"/>
              </p:ext>
            </p:extLst>
          </p:nvPr>
        </p:nvGraphicFramePr>
        <p:xfrm>
          <a:off x="1193801" y="512155"/>
          <a:ext cx="8128000" cy="333756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7478992"/>
                    </a:ext>
                  </a:extLst>
                </a:gridCol>
                <a:gridCol w="4064000">
                  <a:extLst>
                    <a:ext uri="{9D8B030D-6E8A-4147-A177-3AD203B41FA5}">
                      <a16:colId xmlns:a16="http://schemas.microsoft.com/office/drawing/2014/main" val="3129449790"/>
                    </a:ext>
                  </a:extLst>
                </a:gridCol>
              </a:tblGrid>
              <a:tr h="370840">
                <a:tc>
                  <a:txBody>
                    <a:bodyPr/>
                    <a:lstStyle/>
                    <a:p>
                      <a:r>
                        <a:rPr lang="en-GB" dirty="0"/>
                        <a:t>Expenditure Category </a:t>
                      </a:r>
                    </a:p>
                  </a:txBody>
                  <a:tcPr/>
                </a:tc>
                <a:tc>
                  <a:txBody>
                    <a:bodyPr/>
                    <a:lstStyle/>
                    <a:p>
                      <a:r>
                        <a:rPr lang="en-GB" dirty="0"/>
                        <a:t>Costs (GBP)</a:t>
                      </a:r>
                    </a:p>
                  </a:txBody>
                  <a:tcPr/>
                </a:tc>
                <a:extLst>
                  <a:ext uri="{0D108BD9-81ED-4DB2-BD59-A6C34878D82A}">
                    <a16:rowId xmlns:a16="http://schemas.microsoft.com/office/drawing/2014/main" val="741008758"/>
                  </a:ext>
                </a:extLst>
              </a:tr>
              <a:tr h="370840">
                <a:tc>
                  <a:txBody>
                    <a:bodyPr/>
                    <a:lstStyle/>
                    <a:p>
                      <a:r>
                        <a:rPr lang="en-GB" dirty="0"/>
                        <a:t>Employee Costs</a:t>
                      </a:r>
                    </a:p>
                  </a:txBody>
                  <a:tcPr/>
                </a:tc>
                <a:tc>
                  <a:txBody>
                    <a:bodyPr/>
                    <a:lstStyle/>
                    <a:p>
                      <a:r>
                        <a:rPr lang="en-GB" dirty="0"/>
                        <a:t>1,715,394</a:t>
                      </a:r>
                    </a:p>
                  </a:txBody>
                  <a:tcPr/>
                </a:tc>
                <a:extLst>
                  <a:ext uri="{0D108BD9-81ED-4DB2-BD59-A6C34878D82A}">
                    <a16:rowId xmlns:a16="http://schemas.microsoft.com/office/drawing/2014/main" val="2702628987"/>
                  </a:ext>
                </a:extLst>
              </a:tr>
              <a:tr h="370840">
                <a:tc>
                  <a:txBody>
                    <a:bodyPr/>
                    <a:lstStyle/>
                    <a:p>
                      <a:r>
                        <a:rPr lang="en-GB" dirty="0"/>
                        <a:t>Other Employee Costs</a:t>
                      </a:r>
                    </a:p>
                  </a:txBody>
                  <a:tcPr/>
                </a:tc>
                <a:tc>
                  <a:txBody>
                    <a:bodyPr/>
                    <a:lstStyle/>
                    <a:p>
                      <a:r>
                        <a:rPr lang="en-GB" dirty="0"/>
                        <a:t>75,711</a:t>
                      </a:r>
                    </a:p>
                  </a:txBody>
                  <a:tcPr/>
                </a:tc>
                <a:extLst>
                  <a:ext uri="{0D108BD9-81ED-4DB2-BD59-A6C34878D82A}">
                    <a16:rowId xmlns:a16="http://schemas.microsoft.com/office/drawing/2014/main" val="3218379983"/>
                  </a:ext>
                </a:extLst>
              </a:tr>
              <a:tr h="370840">
                <a:tc>
                  <a:txBody>
                    <a:bodyPr/>
                    <a:lstStyle/>
                    <a:p>
                      <a:r>
                        <a:rPr lang="en-GB" dirty="0"/>
                        <a:t>Energy</a:t>
                      </a:r>
                    </a:p>
                  </a:txBody>
                  <a:tcPr/>
                </a:tc>
                <a:tc>
                  <a:txBody>
                    <a:bodyPr/>
                    <a:lstStyle/>
                    <a:p>
                      <a:r>
                        <a:rPr lang="en-GB" dirty="0"/>
                        <a:t>53,000</a:t>
                      </a:r>
                    </a:p>
                  </a:txBody>
                  <a:tcPr/>
                </a:tc>
                <a:extLst>
                  <a:ext uri="{0D108BD9-81ED-4DB2-BD59-A6C34878D82A}">
                    <a16:rowId xmlns:a16="http://schemas.microsoft.com/office/drawing/2014/main" val="852446553"/>
                  </a:ext>
                </a:extLst>
              </a:tr>
              <a:tr h="370840">
                <a:tc>
                  <a:txBody>
                    <a:bodyPr/>
                    <a:lstStyle/>
                    <a:p>
                      <a:r>
                        <a:rPr lang="en-GB" dirty="0"/>
                        <a:t>Resources</a:t>
                      </a:r>
                    </a:p>
                  </a:txBody>
                  <a:tcPr/>
                </a:tc>
                <a:tc>
                  <a:txBody>
                    <a:bodyPr/>
                    <a:lstStyle/>
                    <a:p>
                      <a:r>
                        <a:rPr lang="en-GB" dirty="0"/>
                        <a:t>50,000</a:t>
                      </a:r>
                    </a:p>
                  </a:txBody>
                  <a:tcPr/>
                </a:tc>
                <a:extLst>
                  <a:ext uri="{0D108BD9-81ED-4DB2-BD59-A6C34878D82A}">
                    <a16:rowId xmlns:a16="http://schemas.microsoft.com/office/drawing/2014/main" val="3060100317"/>
                  </a:ext>
                </a:extLst>
              </a:tr>
              <a:tr h="370840">
                <a:tc>
                  <a:txBody>
                    <a:bodyPr/>
                    <a:lstStyle/>
                    <a:p>
                      <a:r>
                        <a:rPr lang="en-GB" dirty="0"/>
                        <a:t>Premises</a:t>
                      </a:r>
                    </a:p>
                  </a:txBody>
                  <a:tcPr/>
                </a:tc>
                <a:tc>
                  <a:txBody>
                    <a:bodyPr/>
                    <a:lstStyle/>
                    <a:p>
                      <a:r>
                        <a:rPr lang="en-GB" dirty="0"/>
                        <a:t>116,080</a:t>
                      </a:r>
                    </a:p>
                  </a:txBody>
                  <a:tcPr/>
                </a:tc>
                <a:extLst>
                  <a:ext uri="{0D108BD9-81ED-4DB2-BD59-A6C34878D82A}">
                    <a16:rowId xmlns:a16="http://schemas.microsoft.com/office/drawing/2014/main" val="130363647"/>
                  </a:ext>
                </a:extLst>
              </a:tr>
              <a:tr h="370840">
                <a:tc>
                  <a:txBody>
                    <a:bodyPr/>
                    <a:lstStyle/>
                    <a:p>
                      <a:r>
                        <a:rPr lang="en-GB" dirty="0"/>
                        <a:t>Central Services</a:t>
                      </a:r>
                    </a:p>
                  </a:txBody>
                  <a:tcPr/>
                </a:tc>
                <a:tc>
                  <a:txBody>
                    <a:bodyPr/>
                    <a:lstStyle/>
                    <a:p>
                      <a:r>
                        <a:rPr lang="en-GB" dirty="0"/>
                        <a:t>143,442</a:t>
                      </a:r>
                    </a:p>
                  </a:txBody>
                  <a:tcPr/>
                </a:tc>
                <a:extLst>
                  <a:ext uri="{0D108BD9-81ED-4DB2-BD59-A6C34878D82A}">
                    <a16:rowId xmlns:a16="http://schemas.microsoft.com/office/drawing/2014/main" val="3977933025"/>
                  </a:ext>
                </a:extLst>
              </a:tr>
              <a:tr h="370840">
                <a:tc>
                  <a:txBody>
                    <a:bodyPr/>
                    <a:lstStyle/>
                    <a:p>
                      <a:r>
                        <a:rPr lang="en-GB" dirty="0"/>
                        <a:t>Miscellaneous</a:t>
                      </a:r>
                    </a:p>
                  </a:txBody>
                  <a:tcPr/>
                </a:tc>
                <a:tc>
                  <a:txBody>
                    <a:bodyPr/>
                    <a:lstStyle/>
                    <a:p>
                      <a:r>
                        <a:rPr lang="en-GB" dirty="0"/>
                        <a:t>3,097</a:t>
                      </a:r>
                    </a:p>
                  </a:txBody>
                  <a:tcPr/>
                </a:tc>
                <a:extLst>
                  <a:ext uri="{0D108BD9-81ED-4DB2-BD59-A6C34878D82A}">
                    <a16:rowId xmlns:a16="http://schemas.microsoft.com/office/drawing/2014/main" val="1580990920"/>
                  </a:ext>
                </a:extLst>
              </a:tr>
              <a:tr h="370840">
                <a:tc>
                  <a:txBody>
                    <a:bodyPr/>
                    <a:lstStyle/>
                    <a:p>
                      <a:r>
                        <a:rPr lang="en-GB" i="1" dirty="0"/>
                        <a:t>Net expenditure</a:t>
                      </a:r>
                    </a:p>
                  </a:txBody>
                  <a:tcPr/>
                </a:tc>
                <a:tc>
                  <a:txBody>
                    <a:bodyPr/>
                    <a:lstStyle/>
                    <a:p>
                      <a:r>
                        <a:rPr lang="en-GB" i="1" dirty="0"/>
                        <a:t>2,146,724</a:t>
                      </a:r>
                    </a:p>
                  </a:txBody>
                  <a:tcPr/>
                </a:tc>
                <a:extLst>
                  <a:ext uri="{0D108BD9-81ED-4DB2-BD59-A6C34878D82A}">
                    <a16:rowId xmlns:a16="http://schemas.microsoft.com/office/drawing/2014/main" val="1642860164"/>
                  </a:ext>
                </a:extLst>
              </a:tr>
            </a:tbl>
          </a:graphicData>
        </a:graphic>
      </p:graphicFrame>
      <p:graphicFrame>
        <p:nvGraphicFramePr>
          <p:cNvPr id="4" name="Table 3">
            <a:extLst>
              <a:ext uri="{FF2B5EF4-FFF2-40B4-BE49-F238E27FC236}">
                <a16:creationId xmlns:a16="http://schemas.microsoft.com/office/drawing/2014/main" id="{836AF9D5-4A5E-3FBC-CD9D-BFF00C3A2895}"/>
              </a:ext>
            </a:extLst>
          </p:cNvPr>
          <p:cNvGraphicFramePr>
            <a:graphicFrameLocks noGrp="1"/>
          </p:cNvGraphicFramePr>
          <p:nvPr>
            <p:extLst>
              <p:ext uri="{D42A27DB-BD31-4B8C-83A1-F6EECF244321}">
                <p14:modId xmlns:p14="http://schemas.microsoft.com/office/powerpoint/2010/main" val="4120387277"/>
              </p:ext>
            </p:extLst>
          </p:nvPr>
        </p:nvGraphicFramePr>
        <p:xfrm>
          <a:off x="1689100" y="3953743"/>
          <a:ext cx="7137402" cy="2194560"/>
        </p:xfrm>
        <a:graphic>
          <a:graphicData uri="http://schemas.openxmlformats.org/drawingml/2006/table">
            <a:tbl>
              <a:tblPr firstRow="1" bandRow="1">
                <a:tableStyleId>{5C22544A-7EE6-4342-B048-85BDC9FD1C3A}</a:tableStyleId>
              </a:tblPr>
              <a:tblGrid>
                <a:gridCol w="3568701">
                  <a:extLst>
                    <a:ext uri="{9D8B030D-6E8A-4147-A177-3AD203B41FA5}">
                      <a16:colId xmlns:a16="http://schemas.microsoft.com/office/drawing/2014/main" val="3594084915"/>
                    </a:ext>
                  </a:extLst>
                </a:gridCol>
                <a:gridCol w="3568701">
                  <a:extLst>
                    <a:ext uri="{9D8B030D-6E8A-4147-A177-3AD203B41FA5}">
                      <a16:colId xmlns:a16="http://schemas.microsoft.com/office/drawing/2014/main" val="58630242"/>
                    </a:ext>
                  </a:extLst>
                </a:gridCol>
              </a:tblGrid>
              <a:tr h="265083">
                <a:tc>
                  <a:txBody>
                    <a:bodyPr/>
                    <a:lstStyle/>
                    <a:p>
                      <a:r>
                        <a:rPr lang="en-GB" dirty="0"/>
                        <a:t>Income Category </a:t>
                      </a:r>
                    </a:p>
                  </a:txBody>
                  <a:tcPr/>
                </a:tc>
                <a:tc>
                  <a:txBody>
                    <a:bodyPr/>
                    <a:lstStyle/>
                    <a:p>
                      <a:r>
                        <a:rPr lang="en-GB" dirty="0"/>
                        <a:t>Costs (GBP)</a:t>
                      </a:r>
                    </a:p>
                  </a:txBody>
                  <a:tcPr/>
                </a:tc>
                <a:extLst>
                  <a:ext uri="{0D108BD9-81ED-4DB2-BD59-A6C34878D82A}">
                    <a16:rowId xmlns:a16="http://schemas.microsoft.com/office/drawing/2014/main" val="2357133677"/>
                  </a:ext>
                </a:extLst>
              </a:tr>
              <a:tr h="265083">
                <a:tc>
                  <a:txBody>
                    <a:bodyPr/>
                    <a:lstStyle/>
                    <a:p>
                      <a:r>
                        <a:rPr lang="en-GB" dirty="0"/>
                        <a:t>Main Budget </a:t>
                      </a:r>
                    </a:p>
                  </a:txBody>
                  <a:tcPr/>
                </a:tc>
                <a:tc>
                  <a:txBody>
                    <a:bodyPr/>
                    <a:lstStyle/>
                    <a:p>
                      <a:r>
                        <a:rPr lang="en-GB" dirty="0"/>
                        <a:t>1,868,326</a:t>
                      </a:r>
                    </a:p>
                  </a:txBody>
                  <a:tcPr/>
                </a:tc>
                <a:extLst>
                  <a:ext uri="{0D108BD9-81ED-4DB2-BD59-A6C34878D82A}">
                    <a16:rowId xmlns:a16="http://schemas.microsoft.com/office/drawing/2014/main" val="3142591754"/>
                  </a:ext>
                </a:extLst>
              </a:tr>
              <a:tr h="265083">
                <a:tc>
                  <a:txBody>
                    <a:bodyPr/>
                    <a:lstStyle/>
                    <a:p>
                      <a:r>
                        <a:rPr lang="en-GB" dirty="0"/>
                        <a:t>EAS Grants </a:t>
                      </a:r>
                    </a:p>
                  </a:txBody>
                  <a:tcPr/>
                </a:tc>
                <a:tc>
                  <a:txBody>
                    <a:bodyPr/>
                    <a:lstStyle/>
                    <a:p>
                      <a:r>
                        <a:rPr lang="en-GB" dirty="0"/>
                        <a:t>17,251</a:t>
                      </a:r>
                    </a:p>
                  </a:txBody>
                  <a:tcPr/>
                </a:tc>
                <a:extLst>
                  <a:ext uri="{0D108BD9-81ED-4DB2-BD59-A6C34878D82A}">
                    <a16:rowId xmlns:a16="http://schemas.microsoft.com/office/drawing/2014/main" val="3797776006"/>
                  </a:ext>
                </a:extLst>
              </a:tr>
              <a:tr h="265083">
                <a:tc>
                  <a:txBody>
                    <a:bodyPr/>
                    <a:lstStyle/>
                    <a:p>
                      <a:r>
                        <a:rPr lang="en-GB" dirty="0"/>
                        <a:t>LA Grants</a:t>
                      </a:r>
                    </a:p>
                  </a:txBody>
                  <a:tcPr/>
                </a:tc>
                <a:tc>
                  <a:txBody>
                    <a:bodyPr/>
                    <a:lstStyle/>
                    <a:p>
                      <a:r>
                        <a:rPr lang="en-GB" dirty="0"/>
                        <a:t>61,872</a:t>
                      </a:r>
                    </a:p>
                  </a:txBody>
                  <a:tcPr/>
                </a:tc>
                <a:extLst>
                  <a:ext uri="{0D108BD9-81ED-4DB2-BD59-A6C34878D82A}">
                    <a16:rowId xmlns:a16="http://schemas.microsoft.com/office/drawing/2014/main" val="2920095149"/>
                  </a:ext>
                </a:extLst>
              </a:tr>
              <a:tr h="265083">
                <a:tc>
                  <a:txBody>
                    <a:bodyPr/>
                    <a:lstStyle/>
                    <a:p>
                      <a:r>
                        <a:rPr lang="en-GB" dirty="0"/>
                        <a:t>Pupil Deprivation Grants </a:t>
                      </a:r>
                    </a:p>
                  </a:txBody>
                  <a:tcPr/>
                </a:tc>
                <a:tc>
                  <a:txBody>
                    <a:bodyPr/>
                    <a:lstStyle/>
                    <a:p>
                      <a:r>
                        <a:rPr lang="en-GB" dirty="0"/>
                        <a:t>82,808</a:t>
                      </a:r>
                    </a:p>
                  </a:txBody>
                  <a:tcPr/>
                </a:tc>
                <a:extLst>
                  <a:ext uri="{0D108BD9-81ED-4DB2-BD59-A6C34878D82A}">
                    <a16:rowId xmlns:a16="http://schemas.microsoft.com/office/drawing/2014/main" val="4133665943"/>
                  </a:ext>
                </a:extLst>
              </a:tr>
              <a:tr h="265083">
                <a:tc>
                  <a:txBody>
                    <a:bodyPr/>
                    <a:lstStyle/>
                    <a:p>
                      <a:r>
                        <a:rPr lang="en-GB" i="1" dirty="0"/>
                        <a:t>Net Income </a:t>
                      </a:r>
                    </a:p>
                  </a:txBody>
                  <a:tcPr/>
                </a:tc>
                <a:tc>
                  <a:txBody>
                    <a:bodyPr/>
                    <a:lstStyle/>
                    <a:p>
                      <a:r>
                        <a:rPr lang="en-GB" i="1" dirty="0"/>
                        <a:t>1,947,249</a:t>
                      </a:r>
                    </a:p>
                  </a:txBody>
                  <a:tcPr/>
                </a:tc>
                <a:extLst>
                  <a:ext uri="{0D108BD9-81ED-4DB2-BD59-A6C34878D82A}">
                    <a16:rowId xmlns:a16="http://schemas.microsoft.com/office/drawing/2014/main" val="3104226341"/>
                  </a:ext>
                </a:extLst>
              </a:tr>
            </a:tbl>
          </a:graphicData>
        </a:graphic>
      </p:graphicFrame>
      <p:sp>
        <p:nvSpPr>
          <p:cNvPr id="5" name="TextBox 4">
            <a:extLst>
              <a:ext uri="{FF2B5EF4-FFF2-40B4-BE49-F238E27FC236}">
                <a16:creationId xmlns:a16="http://schemas.microsoft.com/office/drawing/2014/main" id="{C6C0D226-2483-FDC7-6192-F006E45F01BE}"/>
              </a:ext>
            </a:extLst>
          </p:cNvPr>
          <p:cNvSpPr txBox="1"/>
          <p:nvPr/>
        </p:nvSpPr>
        <p:spPr>
          <a:xfrm>
            <a:off x="2184399" y="6272418"/>
            <a:ext cx="7137402" cy="366929"/>
          </a:xfrm>
          <a:prstGeom prst="rect">
            <a:avLst/>
          </a:prstGeom>
          <a:noFill/>
        </p:spPr>
        <p:txBody>
          <a:bodyPr wrap="square" rtlCol="0">
            <a:spAutoFit/>
          </a:bodyPr>
          <a:lstStyle/>
          <a:p>
            <a:r>
              <a:rPr lang="en-GB" dirty="0"/>
              <a:t>Surplus used for shortfall (ratified by Governing Body). </a:t>
            </a:r>
          </a:p>
        </p:txBody>
      </p:sp>
    </p:spTree>
    <p:extLst>
      <p:ext uri="{BB962C8B-B14F-4D97-AF65-F5344CB8AC3E}">
        <p14:creationId xmlns:p14="http://schemas.microsoft.com/office/powerpoint/2010/main" val="55262036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2C307E1-ABAE-8AFD-1071-F5AB2614462E}"/>
              </a:ext>
            </a:extLst>
          </p:cNvPr>
          <p:cNvSpPr txBox="1"/>
          <p:nvPr/>
        </p:nvSpPr>
        <p:spPr>
          <a:xfrm>
            <a:off x="2888501" y="516720"/>
            <a:ext cx="5243804" cy="369332"/>
          </a:xfrm>
          <a:prstGeom prst="rect">
            <a:avLst/>
          </a:prstGeom>
          <a:noFill/>
        </p:spPr>
        <p:txBody>
          <a:bodyPr wrap="square" rtlCol="0">
            <a:spAutoFit/>
          </a:bodyPr>
          <a:lstStyle/>
          <a:p>
            <a:pPr algn="ctr"/>
            <a:r>
              <a:rPr lang="en-GB" b="1" dirty="0">
                <a:solidFill>
                  <a:schemeClr val="accent1">
                    <a:lumMod val="75000"/>
                  </a:schemeClr>
                </a:solidFill>
                <a:latin typeface="Arial" panose="020B0604020202020204" pitchFamily="34" charset="0"/>
                <a:cs typeface="Arial" panose="020B0604020202020204" pitchFamily="34" charset="0"/>
              </a:rPr>
              <a:t>Attendance Summary 2024-2025</a:t>
            </a:r>
            <a:r>
              <a:rPr lang="en-GB" b="1" dirty="0">
                <a:solidFill>
                  <a:srgbClr val="00B050"/>
                </a:solidFill>
                <a:latin typeface="Arial" panose="020B0604020202020204" pitchFamily="34" charset="0"/>
                <a:cs typeface="Arial" panose="020B0604020202020204" pitchFamily="34" charset="0"/>
              </a:rPr>
              <a:t> </a:t>
            </a:r>
          </a:p>
        </p:txBody>
      </p:sp>
      <p:graphicFrame>
        <p:nvGraphicFramePr>
          <p:cNvPr id="3" name="Table 2">
            <a:extLst>
              <a:ext uri="{FF2B5EF4-FFF2-40B4-BE49-F238E27FC236}">
                <a16:creationId xmlns:a16="http://schemas.microsoft.com/office/drawing/2014/main" id="{CF1F84DD-716F-D4C9-CF13-0F799758C02C}"/>
              </a:ext>
            </a:extLst>
          </p:cNvPr>
          <p:cNvGraphicFramePr>
            <a:graphicFrameLocks noGrp="1"/>
          </p:cNvGraphicFramePr>
          <p:nvPr>
            <p:extLst>
              <p:ext uri="{D42A27DB-BD31-4B8C-83A1-F6EECF244321}">
                <p14:modId xmlns:p14="http://schemas.microsoft.com/office/powerpoint/2010/main" val="1690474789"/>
              </p:ext>
            </p:extLst>
          </p:nvPr>
        </p:nvGraphicFramePr>
        <p:xfrm>
          <a:off x="679729" y="1149229"/>
          <a:ext cx="9186336" cy="1854200"/>
        </p:xfrm>
        <a:graphic>
          <a:graphicData uri="http://schemas.openxmlformats.org/drawingml/2006/table">
            <a:tbl>
              <a:tblPr firstRow="1" bandRow="1">
                <a:tableStyleId>{5C22544A-7EE6-4342-B048-85BDC9FD1C3A}</a:tableStyleId>
              </a:tblPr>
              <a:tblGrid>
                <a:gridCol w="2296584">
                  <a:extLst>
                    <a:ext uri="{9D8B030D-6E8A-4147-A177-3AD203B41FA5}">
                      <a16:colId xmlns:a16="http://schemas.microsoft.com/office/drawing/2014/main" val="1621964092"/>
                    </a:ext>
                  </a:extLst>
                </a:gridCol>
                <a:gridCol w="2296584">
                  <a:extLst>
                    <a:ext uri="{9D8B030D-6E8A-4147-A177-3AD203B41FA5}">
                      <a16:colId xmlns:a16="http://schemas.microsoft.com/office/drawing/2014/main" val="267669055"/>
                    </a:ext>
                  </a:extLst>
                </a:gridCol>
                <a:gridCol w="2296584">
                  <a:extLst>
                    <a:ext uri="{9D8B030D-6E8A-4147-A177-3AD203B41FA5}">
                      <a16:colId xmlns:a16="http://schemas.microsoft.com/office/drawing/2014/main" val="1361806464"/>
                    </a:ext>
                  </a:extLst>
                </a:gridCol>
                <a:gridCol w="2296584">
                  <a:extLst>
                    <a:ext uri="{9D8B030D-6E8A-4147-A177-3AD203B41FA5}">
                      <a16:colId xmlns:a16="http://schemas.microsoft.com/office/drawing/2014/main" val="414139003"/>
                    </a:ext>
                  </a:extLst>
                </a:gridCol>
              </a:tblGrid>
              <a:tr h="370840">
                <a:tc>
                  <a:txBody>
                    <a:bodyPr/>
                    <a:lstStyle/>
                    <a:p>
                      <a:pPr algn="ctr"/>
                      <a:r>
                        <a:rPr lang="en-GB" dirty="0"/>
                        <a:t>Term </a:t>
                      </a:r>
                    </a:p>
                  </a:txBody>
                  <a:tcPr/>
                </a:tc>
                <a:tc>
                  <a:txBody>
                    <a:bodyPr/>
                    <a:lstStyle/>
                    <a:p>
                      <a:pPr algn="ctr"/>
                      <a:r>
                        <a:rPr lang="en-GB" sz="1400" dirty="0"/>
                        <a:t>Attendance %</a:t>
                      </a:r>
                    </a:p>
                  </a:txBody>
                  <a:tcPr/>
                </a:tc>
                <a:tc>
                  <a:txBody>
                    <a:bodyPr/>
                    <a:lstStyle/>
                    <a:p>
                      <a:pPr algn="ctr"/>
                      <a:r>
                        <a:rPr lang="en-GB" sz="1400" dirty="0"/>
                        <a:t>Authorised Absence %</a:t>
                      </a:r>
                    </a:p>
                  </a:txBody>
                  <a:tcPr/>
                </a:tc>
                <a:tc>
                  <a:txBody>
                    <a:bodyPr/>
                    <a:lstStyle/>
                    <a:p>
                      <a:pPr algn="ctr"/>
                      <a:r>
                        <a:rPr lang="en-GB" sz="1400" dirty="0"/>
                        <a:t>Unauthorised Absence %</a:t>
                      </a:r>
                    </a:p>
                  </a:txBody>
                  <a:tcPr/>
                </a:tc>
                <a:extLst>
                  <a:ext uri="{0D108BD9-81ED-4DB2-BD59-A6C34878D82A}">
                    <a16:rowId xmlns:a16="http://schemas.microsoft.com/office/drawing/2014/main" val="117277185"/>
                  </a:ext>
                </a:extLst>
              </a:tr>
              <a:tr h="370840">
                <a:tc>
                  <a:txBody>
                    <a:bodyPr/>
                    <a:lstStyle/>
                    <a:p>
                      <a:pPr algn="ctr"/>
                      <a:r>
                        <a:rPr lang="en-GB" dirty="0"/>
                        <a:t>Autumn</a:t>
                      </a:r>
                    </a:p>
                  </a:txBody>
                  <a:tcPr/>
                </a:tc>
                <a:tc>
                  <a:txBody>
                    <a:bodyPr/>
                    <a:lstStyle/>
                    <a:p>
                      <a:pPr algn="ctr"/>
                      <a:r>
                        <a:rPr lang="en-GB" dirty="0"/>
                        <a:t>91.1</a:t>
                      </a:r>
                    </a:p>
                  </a:txBody>
                  <a:tcPr/>
                </a:tc>
                <a:tc>
                  <a:txBody>
                    <a:bodyPr/>
                    <a:lstStyle/>
                    <a:p>
                      <a:pPr algn="ctr"/>
                      <a:r>
                        <a:rPr lang="en-GB" dirty="0"/>
                        <a:t>0.85</a:t>
                      </a:r>
                    </a:p>
                  </a:txBody>
                  <a:tcPr/>
                </a:tc>
                <a:tc>
                  <a:txBody>
                    <a:bodyPr/>
                    <a:lstStyle/>
                    <a:p>
                      <a:pPr algn="ctr"/>
                      <a:r>
                        <a:rPr lang="en-GB" dirty="0"/>
                        <a:t>0.1</a:t>
                      </a:r>
                    </a:p>
                  </a:txBody>
                  <a:tcPr/>
                </a:tc>
                <a:extLst>
                  <a:ext uri="{0D108BD9-81ED-4DB2-BD59-A6C34878D82A}">
                    <a16:rowId xmlns:a16="http://schemas.microsoft.com/office/drawing/2014/main" val="3401224072"/>
                  </a:ext>
                </a:extLst>
              </a:tr>
              <a:tr h="370840">
                <a:tc>
                  <a:txBody>
                    <a:bodyPr/>
                    <a:lstStyle/>
                    <a:p>
                      <a:pPr algn="ctr"/>
                      <a:r>
                        <a:rPr lang="en-GB" dirty="0"/>
                        <a:t>Spring </a:t>
                      </a:r>
                    </a:p>
                  </a:txBody>
                  <a:tcPr/>
                </a:tc>
                <a:tc>
                  <a:txBody>
                    <a:bodyPr/>
                    <a:lstStyle/>
                    <a:p>
                      <a:pPr algn="ctr"/>
                      <a:r>
                        <a:rPr lang="en-GB" dirty="0"/>
                        <a:t>92</a:t>
                      </a:r>
                    </a:p>
                  </a:txBody>
                  <a:tcPr/>
                </a:tc>
                <a:tc>
                  <a:txBody>
                    <a:bodyPr/>
                    <a:lstStyle/>
                    <a:p>
                      <a:pPr algn="ctr"/>
                      <a:r>
                        <a:rPr lang="en-GB" dirty="0"/>
                        <a:t>0.36</a:t>
                      </a:r>
                    </a:p>
                  </a:txBody>
                  <a:tcPr/>
                </a:tc>
                <a:tc>
                  <a:txBody>
                    <a:bodyPr/>
                    <a:lstStyle/>
                    <a:p>
                      <a:pPr algn="ctr"/>
                      <a:r>
                        <a:rPr lang="en-GB" dirty="0"/>
                        <a:t>0.14</a:t>
                      </a:r>
                    </a:p>
                  </a:txBody>
                  <a:tcPr/>
                </a:tc>
                <a:extLst>
                  <a:ext uri="{0D108BD9-81ED-4DB2-BD59-A6C34878D82A}">
                    <a16:rowId xmlns:a16="http://schemas.microsoft.com/office/drawing/2014/main" val="517725670"/>
                  </a:ext>
                </a:extLst>
              </a:tr>
              <a:tr h="370840">
                <a:tc>
                  <a:txBody>
                    <a:bodyPr/>
                    <a:lstStyle/>
                    <a:p>
                      <a:pPr algn="ctr"/>
                      <a:r>
                        <a:rPr lang="en-GB" dirty="0"/>
                        <a:t>Summer</a:t>
                      </a:r>
                    </a:p>
                  </a:txBody>
                  <a:tcPr/>
                </a:tc>
                <a:tc>
                  <a:txBody>
                    <a:bodyPr/>
                    <a:lstStyle/>
                    <a:p>
                      <a:pPr algn="ctr"/>
                      <a:r>
                        <a:rPr lang="en-GB" dirty="0"/>
                        <a:t>89.4</a:t>
                      </a:r>
                    </a:p>
                  </a:txBody>
                  <a:tcPr/>
                </a:tc>
                <a:tc>
                  <a:txBody>
                    <a:bodyPr/>
                    <a:lstStyle/>
                    <a:p>
                      <a:pPr algn="ctr"/>
                      <a:r>
                        <a:rPr lang="en-GB" dirty="0"/>
                        <a:t>0.69</a:t>
                      </a:r>
                    </a:p>
                  </a:txBody>
                  <a:tcPr/>
                </a:tc>
                <a:tc>
                  <a:txBody>
                    <a:bodyPr/>
                    <a:lstStyle/>
                    <a:p>
                      <a:pPr algn="ctr"/>
                      <a:r>
                        <a:rPr lang="en-GB" dirty="0"/>
                        <a:t>0.34</a:t>
                      </a:r>
                    </a:p>
                  </a:txBody>
                  <a:tcPr/>
                </a:tc>
                <a:extLst>
                  <a:ext uri="{0D108BD9-81ED-4DB2-BD59-A6C34878D82A}">
                    <a16:rowId xmlns:a16="http://schemas.microsoft.com/office/drawing/2014/main" val="1301374566"/>
                  </a:ext>
                </a:extLst>
              </a:tr>
              <a:tr h="370840">
                <a:tc>
                  <a:txBody>
                    <a:bodyPr/>
                    <a:lstStyle/>
                    <a:p>
                      <a:pPr algn="ctr"/>
                      <a:r>
                        <a:rPr lang="en-GB" dirty="0"/>
                        <a:t>Total</a:t>
                      </a:r>
                    </a:p>
                  </a:txBody>
                  <a:tcPr/>
                </a:tc>
                <a:tc>
                  <a:txBody>
                    <a:bodyPr/>
                    <a:lstStyle/>
                    <a:p>
                      <a:pPr algn="ctr"/>
                      <a:r>
                        <a:rPr lang="en-GB" dirty="0"/>
                        <a:t>90.9</a:t>
                      </a:r>
                    </a:p>
                  </a:txBody>
                  <a:tcPr/>
                </a:tc>
                <a:tc>
                  <a:txBody>
                    <a:bodyPr/>
                    <a:lstStyle/>
                    <a:p>
                      <a:pPr algn="ctr"/>
                      <a:r>
                        <a:rPr lang="en-GB" dirty="0"/>
                        <a:t>0.64</a:t>
                      </a:r>
                    </a:p>
                  </a:txBody>
                  <a:tcPr/>
                </a:tc>
                <a:tc>
                  <a:txBody>
                    <a:bodyPr/>
                    <a:lstStyle/>
                    <a:p>
                      <a:pPr algn="ctr"/>
                      <a:r>
                        <a:rPr lang="en-GB" dirty="0"/>
                        <a:t>0.19</a:t>
                      </a:r>
                    </a:p>
                  </a:txBody>
                  <a:tcPr/>
                </a:tc>
                <a:extLst>
                  <a:ext uri="{0D108BD9-81ED-4DB2-BD59-A6C34878D82A}">
                    <a16:rowId xmlns:a16="http://schemas.microsoft.com/office/drawing/2014/main" val="2780369590"/>
                  </a:ext>
                </a:extLst>
              </a:tr>
            </a:tbl>
          </a:graphicData>
        </a:graphic>
      </p:graphicFrame>
      <p:graphicFrame>
        <p:nvGraphicFramePr>
          <p:cNvPr id="4" name="Table 3">
            <a:extLst>
              <a:ext uri="{FF2B5EF4-FFF2-40B4-BE49-F238E27FC236}">
                <a16:creationId xmlns:a16="http://schemas.microsoft.com/office/drawing/2014/main" id="{9E74E122-F6A5-66E2-C653-B773938C72D3}"/>
              </a:ext>
            </a:extLst>
          </p:cNvPr>
          <p:cNvGraphicFramePr>
            <a:graphicFrameLocks noGrp="1"/>
          </p:cNvGraphicFramePr>
          <p:nvPr>
            <p:extLst>
              <p:ext uri="{D42A27DB-BD31-4B8C-83A1-F6EECF244321}">
                <p14:modId xmlns:p14="http://schemas.microsoft.com/office/powerpoint/2010/main" val="3692857188"/>
              </p:ext>
            </p:extLst>
          </p:nvPr>
        </p:nvGraphicFramePr>
        <p:xfrm>
          <a:off x="679729" y="3570376"/>
          <a:ext cx="9186336" cy="1854200"/>
        </p:xfrm>
        <a:graphic>
          <a:graphicData uri="http://schemas.openxmlformats.org/drawingml/2006/table">
            <a:tbl>
              <a:tblPr firstRow="1" bandRow="1">
                <a:tableStyleId>{5C22544A-7EE6-4342-B048-85BDC9FD1C3A}</a:tableStyleId>
              </a:tblPr>
              <a:tblGrid>
                <a:gridCol w="2296584">
                  <a:extLst>
                    <a:ext uri="{9D8B030D-6E8A-4147-A177-3AD203B41FA5}">
                      <a16:colId xmlns:a16="http://schemas.microsoft.com/office/drawing/2014/main" val="1621964092"/>
                    </a:ext>
                  </a:extLst>
                </a:gridCol>
                <a:gridCol w="2296584">
                  <a:extLst>
                    <a:ext uri="{9D8B030D-6E8A-4147-A177-3AD203B41FA5}">
                      <a16:colId xmlns:a16="http://schemas.microsoft.com/office/drawing/2014/main" val="267669055"/>
                    </a:ext>
                  </a:extLst>
                </a:gridCol>
                <a:gridCol w="2296584">
                  <a:extLst>
                    <a:ext uri="{9D8B030D-6E8A-4147-A177-3AD203B41FA5}">
                      <a16:colId xmlns:a16="http://schemas.microsoft.com/office/drawing/2014/main" val="1361806464"/>
                    </a:ext>
                  </a:extLst>
                </a:gridCol>
                <a:gridCol w="2296584">
                  <a:extLst>
                    <a:ext uri="{9D8B030D-6E8A-4147-A177-3AD203B41FA5}">
                      <a16:colId xmlns:a16="http://schemas.microsoft.com/office/drawing/2014/main" val="414139003"/>
                    </a:ext>
                  </a:extLst>
                </a:gridCol>
              </a:tblGrid>
              <a:tr h="370840">
                <a:tc>
                  <a:txBody>
                    <a:bodyPr/>
                    <a:lstStyle/>
                    <a:p>
                      <a:pPr algn="ctr"/>
                      <a:r>
                        <a:rPr lang="en-GB" dirty="0"/>
                        <a:t>Term </a:t>
                      </a:r>
                    </a:p>
                  </a:txBody>
                  <a:tcPr/>
                </a:tc>
                <a:tc>
                  <a:txBody>
                    <a:bodyPr/>
                    <a:lstStyle/>
                    <a:p>
                      <a:pPr algn="ctr"/>
                      <a:r>
                        <a:rPr lang="en-GB" sz="1400" dirty="0"/>
                        <a:t>Attendance %</a:t>
                      </a:r>
                    </a:p>
                  </a:txBody>
                  <a:tcPr/>
                </a:tc>
                <a:tc>
                  <a:txBody>
                    <a:bodyPr/>
                    <a:lstStyle/>
                    <a:p>
                      <a:pPr algn="ctr"/>
                      <a:r>
                        <a:rPr lang="en-GB" sz="1400" dirty="0"/>
                        <a:t>Authorised Absence %</a:t>
                      </a:r>
                    </a:p>
                  </a:txBody>
                  <a:tcPr/>
                </a:tc>
                <a:tc>
                  <a:txBody>
                    <a:bodyPr/>
                    <a:lstStyle/>
                    <a:p>
                      <a:pPr algn="ctr"/>
                      <a:r>
                        <a:rPr lang="en-GB" sz="1400" dirty="0"/>
                        <a:t>Unauthorised Absence %</a:t>
                      </a:r>
                    </a:p>
                  </a:txBody>
                  <a:tcPr/>
                </a:tc>
                <a:extLst>
                  <a:ext uri="{0D108BD9-81ED-4DB2-BD59-A6C34878D82A}">
                    <a16:rowId xmlns:a16="http://schemas.microsoft.com/office/drawing/2014/main" val="117277185"/>
                  </a:ext>
                </a:extLst>
              </a:tr>
              <a:tr h="370840">
                <a:tc>
                  <a:txBody>
                    <a:bodyPr/>
                    <a:lstStyle/>
                    <a:p>
                      <a:pPr algn="ctr"/>
                      <a:r>
                        <a:rPr lang="en-GB" dirty="0"/>
                        <a:t>Autumn</a:t>
                      </a:r>
                    </a:p>
                  </a:txBody>
                  <a:tcPr/>
                </a:tc>
                <a:tc>
                  <a:txBody>
                    <a:bodyPr/>
                    <a:lstStyle/>
                    <a:p>
                      <a:pPr algn="ctr"/>
                      <a:r>
                        <a:rPr lang="en-GB" dirty="0"/>
                        <a:t>91.2</a:t>
                      </a:r>
                    </a:p>
                  </a:txBody>
                  <a:tcPr/>
                </a:tc>
                <a:tc>
                  <a:txBody>
                    <a:bodyPr/>
                    <a:lstStyle/>
                    <a:p>
                      <a:pPr algn="ctr"/>
                      <a:r>
                        <a:rPr lang="en-GB" dirty="0"/>
                        <a:t>0.85</a:t>
                      </a:r>
                    </a:p>
                  </a:txBody>
                  <a:tcPr/>
                </a:tc>
                <a:tc>
                  <a:txBody>
                    <a:bodyPr/>
                    <a:lstStyle/>
                    <a:p>
                      <a:pPr algn="ctr"/>
                      <a:r>
                        <a:rPr lang="en-GB" dirty="0"/>
                        <a:t>0.11</a:t>
                      </a:r>
                    </a:p>
                  </a:txBody>
                  <a:tcPr/>
                </a:tc>
                <a:extLst>
                  <a:ext uri="{0D108BD9-81ED-4DB2-BD59-A6C34878D82A}">
                    <a16:rowId xmlns:a16="http://schemas.microsoft.com/office/drawing/2014/main" val="3401224072"/>
                  </a:ext>
                </a:extLst>
              </a:tr>
              <a:tr h="370840">
                <a:tc>
                  <a:txBody>
                    <a:bodyPr/>
                    <a:lstStyle/>
                    <a:p>
                      <a:pPr algn="ctr"/>
                      <a:r>
                        <a:rPr lang="en-GB" dirty="0"/>
                        <a:t>Spring </a:t>
                      </a:r>
                    </a:p>
                  </a:txBody>
                  <a:tcPr/>
                </a:tc>
                <a:tc>
                  <a:txBody>
                    <a:bodyPr/>
                    <a:lstStyle/>
                    <a:p>
                      <a:pPr algn="ctr"/>
                      <a:r>
                        <a:rPr lang="en-GB" dirty="0"/>
                        <a:t>92.1</a:t>
                      </a:r>
                    </a:p>
                  </a:txBody>
                  <a:tcPr/>
                </a:tc>
                <a:tc>
                  <a:txBody>
                    <a:bodyPr/>
                    <a:lstStyle/>
                    <a:p>
                      <a:pPr algn="ctr"/>
                      <a:r>
                        <a:rPr lang="en-GB" dirty="0"/>
                        <a:t>0.35</a:t>
                      </a:r>
                    </a:p>
                  </a:txBody>
                  <a:tcPr/>
                </a:tc>
                <a:tc>
                  <a:txBody>
                    <a:bodyPr/>
                    <a:lstStyle/>
                    <a:p>
                      <a:pPr algn="ctr"/>
                      <a:r>
                        <a:rPr lang="en-GB" dirty="0"/>
                        <a:t>0.12</a:t>
                      </a:r>
                    </a:p>
                  </a:txBody>
                  <a:tcPr/>
                </a:tc>
                <a:extLst>
                  <a:ext uri="{0D108BD9-81ED-4DB2-BD59-A6C34878D82A}">
                    <a16:rowId xmlns:a16="http://schemas.microsoft.com/office/drawing/2014/main" val="517725670"/>
                  </a:ext>
                </a:extLst>
              </a:tr>
              <a:tr h="370840">
                <a:tc>
                  <a:txBody>
                    <a:bodyPr/>
                    <a:lstStyle/>
                    <a:p>
                      <a:pPr algn="ctr"/>
                      <a:r>
                        <a:rPr lang="en-GB" dirty="0"/>
                        <a:t>Summer</a:t>
                      </a:r>
                    </a:p>
                  </a:txBody>
                  <a:tcPr/>
                </a:tc>
                <a:tc>
                  <a:txBody>
                    <a:bodyPr/>
                    <a:lstStyle/>
                    <a:p>
                      <a:pPr algn="ctr"/>
                      <a:r>
                        <a:rPr lang="en-GB" dirty="0"/>
                        <a:t>89.5</a:t>
                      </a:r>
                    </a:p>
                  </a:txBody>
                  <a:tcPr/>
                </a:tc>
                <a:tc>
                  <a:txBody>
                    <a:bodyPr/>
                    <a:lstStyle/>
                    <a:p>
                      <a:pPr algn="ctr"/>
                      <a:r>
                        <a:rPr lang="en-GB" dirty="0"/>
                        <a:t>0.69</a:t>
                      </a:r>
                    </a:p>
                  </a:txBody>
                  <a:tcPr/>
                </a:tc>
                <a:tc>
                  <a:txBody>
                    <a:bodyPr/>
                    <a:lstStyle/>
                    <a:p>
                      <a:pPr algn="ctr"/>
                      <a:r>
                        <a:rPr lang="en-GB" dirty="0"/>
                        <a:t>0.34</a:t>
                      </a:r>
                    </a:p>
                  </a:txBody>
                  <a:tcPr/>
                </a:tc>
                <a:extLst>
                  <a:ext uri="{0D108BD9-81ED-4DB2-BD59-A6C34878D82A}">
                    <a16:rowId xmlns:a16="http://schemas.microsoft.com/office/drawing/2014/main" val="1301374566"/>
                  </a:ext>
                </a:extLst>
              </a:tr>
              <a:tr h="370840">
                <a:tc>
                  <a:txBody>
                    <a:bodyPr/>
                    <a:lstStyle/>
                    <a:p>
                      <a:pPr algn="ctr"/>
                      <a:r>
                        <a:rPr lang="en-GB" dirty="0"/>
                        <a:t>Total</a:t>
                      </a:r>
                    </a:p>
                  </a:txBody>
                  <a:tcPr/>
                </a:tc>
                <a:tc>
                  <a:txBody>
                    <a:bodyPr/>
                    <a:lstStyle/>
                    <a:p>
                      <a:pPr algn="ctr"/>
                      <a:r>
                        <a:rPr lang="en-GB" dirty="0"/>
                        <a:t>91</a:t>
                      </a:r>
                    </a:p>
                  </a:txBody>
                  <a:tcPr/>
                </a:tc>
                <a:tc>
                  <a:txBody>
                    <a:bodyPr/>
                    <a:lstStyle/>
                    <a:p>
                      <a:pPr algn="ctr"/>
                      <a:r>
                        <a:rPr lang="en-GB" dirty="0"/>
                        <a:t>0.64</a:t>
                      </a:r>
                    </a:p>
                  </a:txBody>
                  <a:tcPr/>
                </a:tc>
                <a:tc>
                  <a:txBody>
                    <a:bodyPr/>
                    <a:lstStyle/>
                    <a:p>
                      <a:pPr algn="ctr"/>
                      <a:r>
                        <a:rPr lang="en-GB" dirty="0"/>
                        <a:t>0.18</a:t>
                      </a:r>
                    </a:p>
                  </a:txBody>
                  <a:tcPr/>
                </a:tc>
                <a:extLst>
                  <a:ext uri="{0D108BD9-81ED-4DB2-BD59-A6C34878D82A}">
                    <a16:rowId xmlns:a16="http://schemas.microsoft.com/office/drawing/2014/main" val="2780369590"/>
                  </a:ext>
                </a:extLst>
              </a:tr>
            </a:tbl>
          </a:graphicData>
        </a:graphic>
      </p:graphicFrame>
      <p:sp>
        <p:nvSpPr>
          <p:cNvPr id="5" name="TextBox 4">
            <a:extLst>
              <a:ext uri="{FF2B5EF4-FFF2-40B4-BE49-F238E27FC236}">
                <a16:creationId xmlns:a16="http://schemas.microsoft.com/office/drawing/2014/main" id="{6172B440-55EE-795B-0B15-B052787A1A48}"/>
              </a:ext>
            </a:extLst>
          </p:cNvPr>
          <p:cNvSpPr txBox="1"/>
          <p:nvPr/>
        </p:nvSpPr>
        <p:spPr>
          <a:xfrm>
            <a:off x="679729" y="788481"/>
            <a:ext cx="1984075" cy="369332"/>
          </a:xfrm>
          <a:prstGeom prst="rect">
            <a:avLst/>
          </a:prstGeom>
          <a:noFill/>
        </p:spPr>
        <p:txBody>
          <a:bodyPr wrap="square" rtlCol="0">
            <a:spAutoFit/>
          </a:bodyPr>
          <a:lstStyle/>
          <a:p>
            <a:r>
              <a:rPr lang="en-GB" dirty="0"/>
              <a:t>Nursery to Year 6 </a:t>
            </a:r>
          </a:p>
        </p:txBody>
      </p:sp>
      <p:sp>
        <p:nvSpPr>
          <p:cNvPr id="6" name="TextBox 5">
            <a:extLst>
              <a:ext uri="{FF2B5EF4-FFF2-40B4-BE49-F238E27FC236}">
                <a16:creationId xmlns:a16="http://schemas.microsoft.com/office/drawing/2014/main" id="{0615D1F0-CA22-7913-D92F-ABD0C57D7C0F}"/>
              </a:ext>
            </a:extLst>
          </p:cNvPr>
          <p:cNvSpPr txBox="1"/>
          <p:nvPr/>
        </p:nvSpPr>
        <p:spPr>
          <a:xfrm>
            <a:off x="679729" y="3218211"/>
            <a:ext cx="2417154" cy="369332"/>
          </a:xfrm>
          <a:prstGeom prst="rect">
            <a:avLst/>
          </a:prstGeom>
          <a:noFill/>
        </p:spPr>
        <p:txBody>
          <a:bodyPr wrap="square" rtlCol="0">
            <a:spAutoFit/>
          </a:bodyPr>
          <a:lstStyle/>
          <a:p>
            <a:r>
              <a:rPr lang="en-GB" dirty="0"/>
              <a:t>Reception to Year 6 </a:t>
            </a:r>
          </a:p>
        </p:txBody>
      </p:sp>
    </p:spTree>
    <p:extLst>
      <p:ext uri="{BB962C8B-B14F-4D97-AF65-F5344CB8AC3E}">
        <p14:creationId xmlns:p14="http://schemas.microsoft.com/office/powerpoint/2010/main" val="22631591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C3F98BA5-C829-C6CB-EDC1-4025F86E1C9E}"/>
              </a:ext>
            </a:extLst>
          </p:cNvPr>
          <p:cNvSpPr txBox="1"/>
          <p:nvPr/>
        </p:nvSpPr>
        <p:spPr>
          <a:xfrm>
            <a:off x="788276" y="44048"/>
            <a:ext cx="9238593" cy="369332"/>
          </a:xfrm>
          <a:prstGeom prst="rect">
            <a:avLst/>
          </a:prstGeom>
          <a:noFill/>
        </p:spPr>
        <p:txBody>
          <a:bodyPr wrap="square">
            <a:spAutoFit/>
          </a:bodyPr>
          <a:lstStyle/>
          <a:p>
            <a:pPr algn="ctr"/>
            <a:r>
              <a:rPr lang="en-GB" b="1" dirty="0">
                <a:solidFill>
                  <a:schemeClr val="accent1">
                    <a:lumMod val="75000"/>
                  </a:schemeClr>
                </a:solidFill>
                <a:latin typeface="Arial" panose="020B0604020202020204" pitchFamily="34" charset="0"/>
                <a:cs typeface="Arial" panose="020B0604020202020204" pitchFamily="34" charset="0"/>
              </a:rPr>
              <a:t>School Development Plan Summary 2024-2025</a:t>
            </a:r>
            <a:r>
              <a:rPr lang="en-GB" b="1" dirty="0">
                <a:solidFill>
                  <a:srgbClr val="00B050"/>
                </a:solidFill>
                <a:latin typeface="Arial" panose="020B0604020202020204" pitchFamily="34" charset="0"/>
                <a:cs typeface="Arial" panose="020B0604020202020204" pitchFamily="34" charset="0"/>
              </a:rPr>
              <a:t> </a:t>
            </a:r>
          </a:p>
        </p:txBody>
      </p:sp>
      <p:sp>
        <p:nvSpPr>
          <p:cNvPr id="7" name="TextBox 6">
            <a:extLst>
              <a:ext uri="{FF2B5EF4-FFF2-40B4-BE49-F238E27FC236}">
                <a16:creationId xmlns:a16="http://schemas.microsoft.com/office/drawing/2014/main" id="{025A0EC2-ACB5-E0A4-6CF9-72F4AA3C37FE}"/>
              </a:ext>
            </a:extLst>
          </p:cNvPr>
          <p:cNvSpPr txBox="1"/>
          <p:nvPr/>
        </p:nvSpPr>
        <p:spPr>
          <a:xfrm>
            <a:off x="168165" y="367453"/>
            <a:ext cx="9490841" cy="1004570"/>
          </a:xfrm>
          <a:prstGeom prst="rect">
            <a:avLst/>
          </a:prstGeom>
          <a:noFill/>
        </p:spPr>
        <p:txBody>
          <a:bodyPr wrap="square">
            <a:spAutoFit/>
          </a:bodyPr>
          <a:lstStyle/>
          <a:p>
            <a:pPr algn="just">
              <a:lnSpc>
                <a:spcPct val="107000"/>
              </a:lnSpc>
              <a:spcAft>
                <a:spcPts val="800"/>
              </a:spcAft>
            </a:pPr>
            <a:r>
              <a:rPr lang="en-GB" sz="1400" kern="100" dirty="0">
                <a:effectLst/>
                <a:latin typeface="Arial" panose="020B0604020202020204" pitchFamily="34" charset="0"/>
                <a:ea typeface="Aptos" panose="020B0004020202020204" pitchFamily="34" charset="0"/>
                <a:cs typeface="Times New Roman" panose="02020603050405020304" pitchFamily="18" charset="0"/>
              </a:rPr>
              <a:t>Each year we identify key priorities to help every child thrive academically, socially and emotionally. These priorities guide our teaching, </a:t>
            </a:r>
            <a:r>
              <a:rPr lang="en-GB" sz="1400" kern="100" dirty="0">
                <a:latin typeface="Arial" panose="020B0604020202020204" pitchFamily="34" charset="0"/>
                <a:ea typeface="Aptos" panose="020B0004020202020204" pitchFamily="34" charset="0"/>
                <a:cs typeface="Times New Roman" panose="02020603050405020304" pitchFamily="18" charset="0"/>
              </a:rPr>
              <a:t>professional learning</a:t>
            </a:r>
            <a:r>
              <a:rPr lang="en-GB" sz="1400" kern="100" dirty="0">
                <a:effectLst/>
                <a:latin typeface="Arial" panose="020B0604020202020204" pitchFamily="34" charset="0"/>
                <a:ea typeface="Aptos" panose="020B0004020202020204" pitchFamily="34" charset="0"/>
                <a:cs typeface="Times New Roman" panose="02020603050405020304" pitchFamily="18" charset="0"/>
              </a:rPr>
              <a:t> and the way we shape the learning environment. We’re pleased to share with you a summary of our progress over the past year. It highlights the steps we’ve taken</a:t>
            </a:r>
            <a:r>
              <a:rPr lang="en-GB" sz="1400" kern="100" dirty="0">
                <a:latin typeface="Arial" panose="020B0604020202020204" pitchFamily="34" charset="0"/>
                <a:ea typeface="Aptos" panose="020B0004020202020204" pitchFamily="34" charset="0"/>
                <a:cs typeface="Times New Roman" panose="02020603050405020304" pitchFamily="18" charset="0"/>
              </a:rPr>
              <a:t> and </a:t>
            </a:r>
            <a:r>
              <a:rPr lang="en-GB" sz="1400" kern="100" dirty="0">
                <a:effectLst/>
                <a:latin typeface="Arial" panose="020B0604020202020204" pitchFamily="34" charset="0"/>
                <a:ea typeface="Aptos" panose="020B0004020202020204" pitchFamily="34" charset="0"/>
                <a:cs typeface="Times New Roman" panose="02020603050405020304" pitchFamily="18" charset="0"/>
              </a:rPr>
              <a:t>the positive impact on pupils</a:t>
            </a:r>
            <a:r>
              <a:rPr lang="en-GB" sz="1400" kern="100" dirty="0">
                <a:latin typeface="Arial" panose="020B0604020202020204" pitchFamily="34" charset="0"/>
                <a:ea typeface="Aptos" panose="020B0004020202020204" pitchFamily="34" charset="0"/>
                <a:cs typeface="Times New Roman" panose="02020603050405020304" pitchFamily="18" charset="0"/>
              </a:rPr>
              <a:t>.</a:t>
            </a:r>
            <a:endParaRPr lang="en-GB" sz="1400" kern="100" dirty="0">
              <a:effectLst/>
              <a:latin typeface="Aptos" panose="020B0004020202020204" pitchFamily="34" charset="0"/>
              <a:ea typeface="Aptos" panose="020B0004020202020204" pitchFamily="34" charset="0"/>
              <a:cs typeface="Times New Roman" panose="02020603050405020304" pitchFamily="18" charset="0"/>
            </a:endParaRPr>
          </a:p>
        </p:txBody>
      </p:sp>
      <p:graphicFrame>
        <p:nvGraphicFramePr>
          <p:cNvPr id="9" name="Table 8">
            <a:extLst>
              <a:ext uri="{FF2B5EF4-FFF2-40B4-BE49-F238E27FC236}">
                <a16:creationId xmlns:a16="http://schemas.microsoft.com/office/drawing/2014/main" id="{CCDF8CEB-3770-E784-5514-81ABC25EBDBE}"/>
              </a:ext>
            </a:extLst>
          </p:cNvPr>
          <p:cNvGraphicFramePr>
            <a:graphicFrameLocks noGrp="1"/>
          </p:cNvGraphicFramePr>
          <p:nvPr>
            <p:extLst>
              <p:ext uri="{D42A27DB-BD31-4B8C-83A1-F6EECF244321}">
                <p14:modId xmlns:p14="http://schemas.microsoft.com/office/powerpoint/2010/main" val="745641456"/>
              </p:ext>
            </p:extLst>
          </p:nvPr>
        </p:nvGraphicFramePr>
        <p:xfrm>
          <a:off x="168165" y="1497820"/>
          <a:ext cx="9858704" cy="5242560"/>
        </p:xfrm>
        <a:graphic>
          <a:graphicData uri="http://schemas.openxmlformats.org/drawingml/2006/table">
            <a:tbl>
              <a:tblPr firstRow="1" bandRow="1">
                <a:tableStyleId>{5C22544A-7EE6-4342-B048-85BDC9FD1C3A}</a:tableStyleId>
              </a:tblPr>
              <a:tblGrid>
                <a:gridCol w="4929352">
                  <a:extLst>
                    <a:ext uri="{9D8B030D-6E8A-4147-A177-3AD203B41FA5}">
                      <a16:colId xmlns:a16="http://schemas.microsoft.com/office/drawing/2014/main" val="1562906062"/>
                    </a:ext>
                  </a:extLst>
                </a:gridCol>
                <a:gridCol w="4929352">
                  <a:extLst>
                    <a:ext uri="{9D8B030D-6E8A-4147-A177-3AD203B41FA5}">
                      <a16:colId xmlns:a16="http://schemas.microsoft.com/office/drawing/2014/main" val="2773775747"/>
                    </a:ext>
                  </a:extLst>
                </a:gridCol>
              </a:tblGrid>
              <a:tr h="370840">
                <a:tc>
                  <a:txBody>
                    <a:bodyPr/>
                    <a:lstStyle/>
                    <a:p>
                      <a:r>
                        <a:rPr lang="en-GB" sz="1300" b="1" kern="1200" dirty="0">
                          <a:solidFill>
                            <a:schemeClr val="lt1"/>
                          </a:solidFill>
                          <a:effectLst/>
                          <a:latin typeface="Arial" panose="020B0604020202020204" pitchFamily="34" charset="0"/>
                          <a:ea typeface="+mn-ea"/>
                          <a:cs typeface="Arial" panose="020B0604020202020204" pitchFamily="34" charset="0"/>
                        </a:rPr>
                        <a:t>Priority 1: Improving Pupils’ Welsh Language Skills</a:t>
                      </a:r>
                    </a:p>
                    <a:p>
                      <a:pPr algn="just"/>
                      <a:r>
                        <a:rPr lang="en-GB" sz="1300" b="0" kern="1200" dirty="0">
                          <a:solidFill>
                            <a:schemeClr val="lt1"/>
                          </a:solidFill>
                          <a:effectLst/>
                          <a:latin typeface="Arial" panose="020B0604020202020204" pitchFamily="34" charset="0"/>
                          <a:ea typeface="+mn-ea"/>
                          <a:cs typeface="Arial" panose="020B0604020202020204" pitchFamily="34" charset="0"/>
                        </a:rPr>
                        <a:t>We have focused on helping pupils grow in confidence and ability when speaking Welsh. Many children have made clear progress from their starting points, and most are now able to hold simple conversations suited to their stage of development.</a:t>
                      </a:r>
                    </a:p>
                    <a:p>
                      <a:pPr algn="just"/>
                      <a:endParaRPr lang="en-GB" sz="1300" b="0" kern="1200" dirty="0">
                        <a:solidFill>
                          <a:schemeClr val="lt1"/>
                        </a:solidFill>
                        <a:effectLst/>
                        <a:latin typeface="Arial" panose="020B0604020202020204" pitchFamily="34" charset="0"/>
                        <a:ea typeface="+mn-ea"/>
                        <a:cs typeface="Arial" panose="020B0604020202020204" pitchFamily="34" charset="0"/>
                      </a:endParaRPr>
                    </a:p>
                    <a:p>
                      <a:pPr algn="just"/>
                      <a:r>
                        <a:rPr lang="en-GB" sz="1300" b="0" kern="1200" dirty="0">
                          <a:solidFill>
                            <a:schemeClr val="lt1"/>
                          </a:solidFill>
                          <a:effectLst/>
                          <a:latin typeface="Arial" panose="020B0604020202020204" pitchFamily="34" charset="0"/>
                          <a:ea typeface="+mn-ea"/>
                          <a:cs typeface="Arial" panose="020B0604020202020204" pitchFamily="34" charset="0"/>
                        </a:rPr>
                        <a:t>We have been using Cymraeg Bob </a:t>
                      </a:r>
                      <a:r>
                        <a:rPr lang="en-GB" sz="1300" b="0" kern="1200" dirty="0" err="1">
                          <a:solidFill>
                            <a:schemeClr val="lt1"/>
                          </a:solidFill>
                          <a:effectLst/>
                          <a:latin typeface="Arial" panose="020B0604020202020204" pitchFamily="34" charset="0"/>
                          <a:ea typeface="+mn-ea"/>
                          <a:cs typeface="Arial" panose="020B0604020202020204" pitchFamily="34" charset="0"/>
                        </a:rPr>
                        <a:t>Dydd</a:t>
                      </a:r>
                      <a:r>
                        <a:rPr lang="en-GB" sz="1300" b="0" kern="1200" dirty="0">
                          <a:solidFill>
                            <a:schemeClr val="lt1"/>
                          </a:solidFill>
                          <a:effectLst/>
                          <a:latin typeface="Arial" panose="020B0604020202020204" pitchFamily="34" charset="0"/>
                          <a:ea typeface="+mn-ea"/>
                          <a:cs typeface="Arial" panose="020B0604020202020204" pitchFamily="34" charset="0"/>
                        </a:rPr>
                        <a:t> across the school to encourage everyday Welsh, especially in Years 1 and 2, and have increased the visibility of the language through bilingual signs, displays and classroom resources. This helps immerse pupils in Welsh naturally throughout the school day.</a:t>
                      </a:r>
                    </a:p>
                    <a:p>
                      <a:pPr algn="just"/>
                      <a:endParaRPr lang="en-GB" sz="1300" b="0" kern="1200" dirty="0">
                        <a:solidFill>
                          <a:schemeClr val="lt1"/>
                        </a:solidFill>
                        <a:effectLst/>
                        <a:latin typeface="Arial" panose="020B0604020202020204" pitchFamily="34" charset="0"/>
                        <a:ea typeface="+mn-ea"/>
                        <a:cs typeface="Arial" panose="020B0604020202020204" pitchFamily="34" charset="0"/>
                      </a:endParaRPr>
                    </a:p>
                    <a:p>
                      <a:pPr algn="just"/>
                      <a:r>
                        <a:rPr lang="en-GB" sz="1300" b="0" kern="1200" dirty="0">
                          <a:solidFill>
                            <a:schemeClr val="lt1"/>
                          </a:solidFill>
                          <a:effectLst/>
                          <a:latin typeface="Arial" panose="020B0604020202020204" pitchFamily="34" charset="0"/>
                          <a:ea typeface="+mn-ea"/>
                          <a:cs typeface="Arial" panose="020B0604020202020204" pitchFamily="34" charset="0"/>
                        </a:rPr>
                        <a:t>We are also developing pupils’ reading skills in Welsh through guided and shared reading, and continuing our work towards achieving the </a:t>
                      </a:r>
                      <a:r>
                        <a:rPr lang="en-GB" sz="1300" b="0" kern="1200" dirty="0" err="1">
                          <a:solidFill>
                            <a:schemeClr val="lt1"/>
                          </a:solidFill>
                          <a:effectLst/>
                          <a:latin typeface="Arial" panose="020B0604020202020204" pitchFamily="34" charset="0"/>
                          <a:ea typeface="+mn-ea"/>
                          <a:cs typeface="Arial" panose="020B0604020202020204" pitchFamily="34" charset="0"/>
                        </a:rPr>
                        <a:t>Siarter</a:t>
                      </a:r>
                      <a:r>
                        <a:rPr lang="en-GB" sz="1300" b="0" kern="1200" dirty="0">
                          <a:solidFill>
                            <a:schemeClr val="lt1"/>
                          </a:solidFill>
                          <a:effectLst/>
                          <a:latin typeface="Arial" panose="020B0604020202020204" pitchFamily="34" charset="0"/>
                          <a:ea typeface="+mn-ea"/>
                          <a:cs typeface="Arial" panose="020B0604020202020204" pitchFamily="34" charset="0"/>
                        </a:rPr>
                        <a:t> Arian award. As a result, pupils show growing enthusiasm, confidence and pride in their bilingual identity, and Welsh is becoming an even more vibrant and integral part of daily school life.</a:t>
                      </a:r>
                    </a:p>
                    <a:p>
                      <a:endParaRPr lang="en-GB" sz="1300" b="0" dirty="0">
                        <a:latin typeface="Arial" panose="020B0604020202020204" pitchFamily="34" charset="0"/>
                        <a:cs typeface="Arial" panose="020B0604020202020204" pitchFamily="34" charset="0"/>
                      </a:endParaRPr>
                    </a:p>
                  </a:txBody>
                  <a:tcPr/>
                </a:tc>
                <a:tc>
                  <a:txBody>
                    <a:bodyPr/>
                    <a:lstStyle/>
                    <a:p>
                      <a:r>
                        <a:rPr lang="en-GB" sz="1300" b="1" kern="1200" dirty="0">
                          <a:solidFill>
                            <a:schemeClr val="lt1"/>
                          </a:solidFill>
                          <a:effectLst/>
                          <a:latin typeface="Arial" panose="020B0604020202020204" pitchFamily="34" charset="0"/>
                          <a:ea typeface="+mn-ea"/>
                          <a:cs typeface="Arial" panose="020B0604020202020204" pitchFamily="34" charset="0"/>
                        </a:rPr>
                        <a:t>Priority 2: Strengthening Pupils’ Numeracy Skills Across the Curriculum</a:t>
                      </a:r>
                    </a:p>
                    <a:p>
                      <a:r>
                        <a:rPr lang="en-GB" sz="1300" b="0" kern="1200" dirty="0">
                          <a:solidFill>
                            <a:schemeClr val="lt1"/>
                          </a:solidFill>
                          <a:effectLst/>
                          <a:latin typeface="Arial" panose="020B0604020202020204" pitchFamily="34" charset="0"/>
                          <a:ea typeface="+mn-ea"/>
                          <a:cs typeface="Arial" panose="020B0604020202020204" pitchFamily="34" charset="0"/>
                        </a:rPr>
                        <a:t>We are giving pupils more meaningful opportunities to apply their maths skills in real-life and cross-curricular contexts. Many children already have a positive attitude towards mathematics, and we are building on this enthusiasm by:</a:t>
                      </a:r>
                    </a:p>
                    <a:p>
                      <a:pPr marL="285750" lvl="0" indent="-285750">
                        <a:buFont typeface="Arial" panose="020B0604020202020204" pitchFamily="34" charset="0"/>
                        <a:buChar char="•"/>
                      </a:pPr>
                      <a:r>
                        <a:rPr lang="en-GB" sz="1300" b="0" kern="1200" dirty="0">
                          <a:solidFill>
                            <a:schemeClr val="lt1"/>
                          </a:solidFill>
                          <a:effectLst/>
                          <a:latin typeface="Arial" panose="020B0604020202020204" pitchFamily="34" charset="0"/>
                          <a:ea typeface="+mn-ea"/>
                          <a:cs typeface="Arial" panose="020B0604020202020204" pitchFamily="34" charset="0"/>
                        </a:rPr>
                        <a:t>Embedding recent staff training to provide regular reasoning and problem-solving opportunities.</a:t>
                      </a:r>
                    </a:p>
                    <a:p>
                      <a:pPr marL="285750" lvl="0" indent="-285750">
                        <a:buFont typeface="Arial" panose="020B0604020202020204" pitchFamily="34" charset="0"/>
                        <a:buChar char="•"/>
                      </a:pPr>
                      <a:r>
                        <a:rPr lang="en-GB" sz="1300" b="0" kern="1200" dirty="0">
                          <a:solidFill>
                            <a:schemeClr val="lt1"/>
                          </a:solidFill>
                          <a:effectLst/>
                          <a:latin typeface="Arial" panose="020B0604020202020204" pitchFamily="34" charset="0"/>
                          <a:ea typeface="+mn-ea"/>
                          <a:cs typeface="Arial" panose="020B0604020202020204" pitchFamily="34" charset="0"/>
                        </a:rPr>
                        <a:t>Using fewer worksheets and more hands-on, concrete resources to deepen understanding.</a:t>
                      </a:r>
                    </a:p>
                    <a:p>
                      <a:pPr marL="285750" lvl="0" indent="-285750">
                        <a:buFont typeface="Arial" panose="020B0604020202020204" pitchFamily="34" charset="0"/>
                        <a:buChar char="•"/>
                      </a:pPr>
                      <a:r>
                        <a:rPr lang="en-GB" sz="1300" b="0" kern="1200" dirty="0">
                          <a:solidFill>
                            <a:schemeClr val="lt1"/>
                          </a:solidFill>
                          <a:effectLst/>
                          <a:latin typeface="Arial" panose="020B0604020202020204" pitchFamily="34" charset="0"/>
                          <a:ea typeface="+mn-ea"/>
                          <a:cs typeface="Arial" panose="020B0604020202020204" pitchFamily="34" charset="0"/>
                        </a:rPr>
                        <a:t>Improving classroom maths areas and bilingual labelling so pupils can access high-quality support independently.</a:t>
                      </a:r>
                    </a:p>
                    <a:p>
                      <a:pPr marL="285750" lvl="0" indent="-285750">
                        <a:buFont typeface="Arial" panose="020B0604020202020204" pitchFamily="34" charset="0"/>
                        <a:buChar char="•"/>
                      </a:pPr>
                      <a:endParaRPr lang="en-GB" sz="1300" b="0" kern="1200" dirty="0">
                        <a:solidFill>
                          <a:schemeClr val="lt1"/>
                        </a:solidFill>
                        <a:effectLst/>
                        <a:latin typeface="Arial" panose="020B0604020202020204" pitchFamily="34" charset="0"/>
                        <a:ea typeface="+mn-ea"/>
                        <a:cs typeface="Arial" panose="020B0604020202020204" pitchFamily="34" charset="0"/>
                      </a:endParaRPr>
                    </a:p>
                    <a:p>
                      <a:r>
                        <a:rPr lang="en-GB" sz="1300" b="0" kern="1200" dirty="0">
                          <a:solidFill>
                            <a:schemeClr val="lt1"/>
                          </a:solidFill>
                          <a:effectLst/>
                          <a:latin typeface="Arial" panose="020B0604020202020204" pitchFamily="34" charset="0"/>
                          <a:ea typeface="+mn-ea"/>
                          <a:cs typeface="Arial" panose="020B0604020202020204" pitchFamily="34" charset="0"/>
                        </a:rPr>
                        <a:t>Leaders have also introduced regular recorded “maths challenges” in pupils’ books, ensuring every child takes part in problem-solving activities at least twice a week. Teachers are making greater use of displays, large dry-wipe boards, and visual resources to model current learning more clearly.</a:t>
                      </a:r>
                    </a:p>
                    <a:p>
                      <a:endParaRPr lang="en-GB" sz="1300" b="0" kern="1200" dirty="0">
                        <a:solidFill>
                          <a:schemeClr val="lt1"/>
                        </a:solidFill>
                        <a:effectLst/>
                        <a:latin typeface="Arial" panose="020B0604020202020204" pitchFamily="34" charset="0"/>
                        <a:ea typeface="+mn-ea"/>
                        <a:cs typeface="Arial" panose="020B0604020202020204" pitchFamily="34" charset="0"/>
                      </a:endParaRPr>
                    </a:p>
                    <a:p>
                      <a:r>
                        <a:rPr lang="en-GB" sz="1300" b="0" kern="1200" dirty="0">
                          <a:solidFill>
                            <a:schemeClr val="lt1"/>
                          </a:solidFill>
                          <a:effectLst/>
                          <a:latin typeface="Arial" panose="020B0604020202020204" pitchFamily="34" charset="0"/>
                          <a:ea typeface="+mn-ea"/>
                          <a:cs typeface="Arial" panose="020B0604020202020204" pitchFamily="34" charset="0"/>
                        </a:rPr>
                        <a:t>Staff training on reasoning, problem-solving and innovative tools (including AI) is beginning to enrich teaching and help pupils connect maths to authentic, real-life situations. Although this work is at an early stage, it is already having a positive impact and will continue to strengthen pupils’ mathematical confidence and competence.</a:t>
                      </a:r>
                    </a:p>
                    <a:p>
                      <a:endParaRPr lang="en-GB" sz="13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123902444"/>
                  </a:ext>
                </a:extLst>
              </a:tr>
            </a:tbl>
          </a:graphicData>
        </a:graphic>
      </p:graphicFrame>
    </p:spTree>
    <p:extLst>
      <p:ext uri="{BB962C8B-B14F-4D97-AF65-F5344CB8AC3E}">
        <p14:creationId xmlns:p14="http://schemas.microsoft.com/office/powerpoint/2010/main" val="397720630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3E1960DC-95A1-4C90-1B99-ECC3D6CC6A9F}"/>
              </a:ext>
            </a:extLst>
          </p:cNvPr>
          <p:cNvGraphicFramePr>
            <a:graphicFrameLocks noGrp="1"/>
          </p:cNvGraphicFramePr>
          <p:nvPr>
            <p:extLst>
              <p:ext uri="{D42A27DB-BD31-4B8C-83A1-F6EECF244321}">
                <p14:modId xmlns:p14="http://schemas.microsoft.com/office/powerpoint/2010/main" val="939799758"/>
              </p:ext>
            </p:extLst>
          </p:nvPr>
        </p:nvGraphicFramePr>
        <p:xfrm>
          <a:off x="336330" y="822960"/>
          <a:ext cx="9354208" cy="5212080"/>
        </p:xfrm>
        <a:graphic>
          <a:graphicData uri="http://schemas.openxmlformats.org/drawingml/2006/table">
            <a:tbl>
              <a:tblPr firstRow="1" bandRow="1">
                <a:tableStyleId>{5C22544A-7EE6-4342-B048-85BDC9FD1C3A}</a:tableStyleId>
              </a:tblPr>
              <a:tblGrid>
                <a:gridCol w="4677104">
                  <a:extLst>
                    <a:ext uri="{9D8B030D-6E8A-4147-A177-3AD203B41FA5}">
                      <a16:colId xmlns:a16="http://schemas.microsoft.com/office/drawing/2014/main" val="1562906062"/>
                    </a:ext>
                  </a:extLst>
                </a:gridCol>
                <a:gridCol w="4677104">
                  <a:extLst>
                    <a:ext uri="{9D8B030D-6E8A-4147-A177-3AD203B41FA5}">
                      <a16:colId xmlns:a16="http://schemas.microsoft.com/office/drawing/2014/main" val="2773775747"/>
                    </a:ext>
                  </a:extLst>
                </a:gridCol>
              </a:tblGrid>
              <a:tr h="370840">
                <a:tc>
                  <a:txBody>
                    <a:bodyPr/>
                    <a:lstStyle/>
                    <a:p>
                      <a:r>
                        <a:rPr lang="en-GB" sz="1400" b="1" kern="1200" dirty="0">
                          <a:solidFill>
                            <a:schemeClr val="lt1"/>
                          </a:solidFill>
                          <a:effectLst/>
                          <a:latin typeface="Arial" panose="020B0604020202020204" pitchFamily="34" charset="0"/>
                          <a:ea typeface="+mn-ea"/>
                          <a:cs typeface="Arial" panose="020B0604020202020204" pitchFamily="34" charset="0"/>
                        </a:rPr>
                        <a:t>Priority 3: Improving Spelling, Punctuation and Grammar Across the School</a:t>
                      </a:r>
                    </a:p>
                    <a:p>
                      <a:pPr algn="just"/>
                      <a:r>
                        <a:rPr lang="en-GB" sz="1400" b="0" kern="1200" dirty="0">
                          <a:solidFill>
                            <a:schemeClr val="lt1"/>
                          </a:solidFill>
                          <a:effectLst/>
                          <a:latin typeface="Arial" panose="020B0604020202020204" pitchFamily="34" charset="0"/>
                          <a:ea typeface="+mn-ea"/>
                          <a:cs typeface="Arial" panose="020B0604020202020204" pitchFamily="34" charset="0"/>
                        </a:rPr>
                        <a:t>We have continued to focus on raising standards in pupils’ spelling, punctuation and grammar. All pupils have made progress from their individual starting points, and we are working to strengthen consistency in teaching and feedback across the school.</a:t>
                      </a:r>
                    </a:p>
                    <a:p>
                      <a:pPr algn="just"/>
                      <a:endParaRPr lang="en-GB" sz="1400" b="0" kern="1200" dirty="0">
                        <a:solidFill>
                          <a:schemeClr val="lt1"/>
                        </a:solidFill>
                        <a:effectLst/>
                        <a:latin typeface="Arial" panose="020B0604020202020204" pitchFamily="34" charset="0"/>
                        <a:ea typeface="+mn-ea"/>
                        <a:cs typeface="Arial" panose="020B0604020202020204" pitchFamily="34" charset="0"/>
                      </a:endParaRPr>
                    </a:p>
                    <a:p>
                      <a:pPr algn="just"/>
                      <a:r>
                        <a:rPr lang="en-GB" sz="1400" b="0" kern="1200" dirty="0">
                          <a:solidFill>
                            <a:schemeClr val="lt1"/>
                          </a:solidFill>
                          <a:effectLst/>
                          <a:latin typeface="Arial" panose="020B0604020202020204" pitchFamily="34" charset="0"/>
                          <a:ea typeface="+mn-ea"/>
                          <a:cs typeface="Arial" panose="020B0604020202020204" pitchFamily="34" charset="0"/>
                        </a:rPr>
                        <a:t>We are increasing opportunities for extended and independent writing, particularly in the Early Years and Progression Step 2, and improving the systematic teaching of grammar and vocabulary. Teachers are embedding clear success criteria and self-assessment strategies so that pupils understand how to improve their work. Differentiation remains a focus to ensure all pupils are both supported and challenged effectively.</a:t>
                      </a:r>
                    </a:p>
                    <a:p>
                      <a:pPr algn="just"/>
                      <a:endParaRPr lang="en-GB" sz="1400" b="0" kern="1200" dirty="0">
                        <a:solidFill>
                          <a:schemeClr val="lt1"/>
                        </a:solidFill>
                        <a:effectLst/>
                        <a:latin typeface="Arial" panose="020B0604020202020204" pitchFamily="34" charset="0"/>
                        <a:ea typeface="+mn-ea"/>
                        <a:cs typeface="Arial" panose="020B0604020202020204" pitchFamily="34" charset="0"/>
                      </a:endParaRPr>
                    </a:p>
                    <a:p>
                      <a:pPr algn="just"/>
                      <a:r>
                        <a:rPr lang="en-GB" sz="1400" b="0" kern="1200" dirty="0">
                          <a:solidFill>
                            <a:schemeClr val="lt1"/>
                          </a:solidFill>
                          <a:effectLst/>
                          <a:latin typeface="Arial" panose="020B0604020202020204" pitchFamily="34" charset="0"/>
                          <a:ea typeface="+mn-ea"/>
                          <a:cs typeface="Arial" panose="020B0604020202020204" pitchFamily="34" charset="0"/>
                        </a:rPr>
                        <a:t>While Progression Step 3 shows stronger writing outcomes, our whole-school approach is now creating more opportunities for pupils to develop their skills in every year group. This work will continue next year, with a sharper focus on feedback, extended writing and independent application of grammar and spelling.</a:t>
                      </a:r>
                    </a:p>
                    <a:p>
                      <a:endParaRPr lang="en-GB" sz="1400" b="0" dirty="0">
                        <a:latin typeface="Arial" panose="020B0604020202020204" pitchFamily="34" charset="0"/>
                        <a:cs typeface="Arial" panose="020B0604020202020204" pitchFamily="34" charset="0"/>
                      </a:endParaRPr>
                    </a:p>
                  </a:txBody>
                  <a:tcPr/>
                </a:tc>
                <a:tc>
                  <a:txBody>
                    <a:bodyPr/>
                    <a:lstStyle/>
                    <a:p>
                      <a:r>
                        <a:rPr lang="en-GB" sz="1400" b="1" kern="1200" dirty="0">
                          <a:solidFill>
                            <a:schemeClr val="lt1"/>
                          </a:solidFill>
                          <a:effectLst/>
                          <a:latin typeface="Arial" panose="020B0604020202020204" pitchFamily="34" charset="0"/>
                          <a:ea typeface="+mn-ea"/>
                          <a:cs typeface="Arial" panose="020B0604020202020204" pitchFamily="34" charset="0"/>
                        </a:rPr>
                        <a:t>Priority 4: Balancing Child-Initiated and Adult-Directed Learning in the Early Years</a:t>
                      </a:r>
                    </a:p>
                    <a:p>
                      <a:pPr algn="just"/>
                      <a:r>
                        <a:rPr lang="en-GB" sz="1400" b="0" kern="1200" dirty="0">
                          <a:solidFill>
                            <a:schemeClr val="lt1"/>
                          </a:solidFill>
                          <a:effectLst/>
                          <a:latin typeface="Arial" panose="020B0604020202020204" pitchFamily="34" charset="0"/>
                          <a:ea typeface="+mn-ea"/>
                          <a:cs typeface="Arial" panose="020B0604020202020204" pitchFamily="34" charset="0"/>
                        </a:rPr>
                        <a:t>We have made steady progress in developing a more balanced approach between adult-directed teaching and child-initiated exploration in the Early Years. Many children are now able to sustain interest in activities they have helped to shape, showing greater independence, curiosity and resilience.</a:t>
                      </a:r>
                    </a:p>
                    <a:p>
                      <a:pPr algn="just"/>
                      <a:endParaRPr lang="en-GB" sz="1400" b="0" kern="1200" dirty="0">
                        <a:solidFill>
                          <a:schemeClr val="lt1"/>
                        </a:solidFill>
                        <a:effectLst/>
                        <a:latin typeface="Arial" panose="020B0604020202020204" pitchFamily="34" charset="0"/>
                        <a:ea typeface="+mn-ea"/>
                        <a:cs typeface="Arial" panose="020B0604020202020204" pitchFamily="34" charset="0"/>
                      </a:endParaRPr>
                    </a:p>
                    <a:p>
                      <a:pPr algn="just"/>
                      <a:r>
                        <a:rPr lang="en-GB" sz="1400" b="0" kern="1200" dirty="0">
                          <a:solidFill>
                            <a:schemeClr val="lt1"/>
                          </a:solidFill>
                          <a:effectLst/>
                          <a:latin typeface="Arial" panose="020B0604020202020204" pitchFamily="34" charset="0"/>
                          <a:ea typeface="+mn-ea"/>
                          <a:cs typeface="Arial" panose="020B0604020202020204" pitchFamily="34" charset="0"/>
                        </a:rPr>
                        <a:t>Staff have undertaken professional learning to improve the quality of interactions during play, and we have enhanced our use of observation and pupil voice in planning. Learning environments have been reorganised to make them more accessible and engaging, supporting children’s independence and ownership of their learning.</a:t>
                      </a:r>
                    </a:p>
                    <a:p>
                      <a:pPr algn="just"/>
                      <a:endParaRPr lang="en-GB" sz="1400" b="0" kern="1200" dirty="0">
                        <a:solidFill>
                          <a:schemeClr val="lt1"/>
                        </a:solidFill>
                        <a:effectLst/>
                        <a:latin typeface="Arial" panose="020B0604020202020204" pitchFamily="34" charset="0"/>
                        <a:ea typeface="+mn-ea"/>
                        <a:cs typeface="Arial" panose="020B0604020202020204" pitchFamily="34" charset="0"/>
                      </a:endParaRPr>
                    </a:p>
                    <a:p>
                      <a:pPr algn="just"/>
                      <a:r>
                        <a:rPr lang="en-GB" sz="1400" b="0" kern="1200" dirty="0">
                          <a:solidFill>
                            <a:schemeClr val="lt1"/>
                          </a:solidFill>
                          <a:effectLst/>
                          <a:latin typeface="Arial" panose="020B0604020202020204" pitchFamily="34" charset="0"/>
                          <a:ea typeface="+mn-ea"/>
                          <a:cs typeface="Arial" panose="020B0604020202020204" pitchFamily="34" charset="0"/>
                        </a:rPr>
                        <a:t>This work has already strengthened the nursery-to-reception pathway and supported staff understanding of developmentally appropriate provision. We will continue to build staff confidence in balancing direct teaching with child-led exploration, ensuring a consistent and stimulating Early Years experience for all pupils.</a:t>
                      </a:r>
                    </a:p>
                    <a:p>
                      <a:endParaRPr lang="en-GB" sz="14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123902444"/>
                  </a:ext>
                </a:extLst>
              </a:tr>
            </a:tbl>
          </a:graphicData>
        </a:graphic>
      </p:graphicFrame>
    </p:spTree>
    <p:extLst>
      <p:ext uri="{BB962C8B-B14F-4D97-AF65-F5344CB8AC3E}">
        <p14:creationId xmlns:p14="http://schemas.microsoft.com/office/powerpoint/2010/main" val="11996780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3E1960DC-95A1-4C90-1B99-ECC3D6CC6A9F}"/>
              </a:ext>
            </a:extLst>
          </p:cNvPr>
          <p:cNvGraphicFramePr>
            <a:graphicFrameLocks noGrp="1"/>
          </p:cNvGraphicFramePr>
          <p:nvPr>
            <p:extLst>
              <p:ext uri="{D42A27DB-BD31-4B8C-83A1-F6EECF244321}">
                <p14:modId xmlns:p14="http://schemas.microsoft.com/office/powerpoint/2010/main" val="2776731054"/>
              </p:ext>
            </p:extLst>
          </p:nvPr>
        </p:nvGraphicFramePr>
        <p:xfrm>
          <a:off x="325820" y="901669"/>
          <a:ext cx="9312166" cy="4785360"/>
        </p:xfrm>
        <a:graphic>
          <a:graphicData uri="http://schemas.openxmlformats.org/drawingml/2006/table">
            <a:tbl>
              <a:tblPr firstRow="1" bandRow="1">
                <a:tableStyleId>{5C22544A-7EE6-4342-B048-85BDC9FD1C3A}</a:tableStyleId>
              </a:tblPr>
              <a:tblGrid>
                <a:gridCol w="4656083">
                  <a:extLst>
                    <a:ext uri="{9D8B030D-6E8A-4147-A177-3AD203B41FA5}">
                      <a16:colId xmlns:a16="http://schemas.microsoft.com/office/drawing/2014/main" val="1562906062"/>
                    </a:ext>
                  </a:extLst>
                </a:gridCol>
                <a:gridCol w="4656083">
                  <a:extLst>
                    <a:ext uri="{9D8B030D-6E8A-4147-A177-3AD203B41FA5}">
                      <a16:colId xmlns:a16="http://schemas.microsoft.com/office/drawing/2014/main" val="2773775747"/>
                    </a:ext>
                  </a:extLst>
                </a:gridCol>
              </a:tblGrid>
              <a:tr h="370840">
                <a:tc>
                  <a:txBody>
                    <a:bodyPr/>
                    <a:lstStyle/>
                    <a:p>
                      <a:r>
                        <a:rPr lang="en-GB" sz="1400" b="1" kern="1200" dirty="0">
                          <a:solidFill>
                            <a:schemeClr val="lt1"/>
                          </a:solidFill>
                          <a:effectLst/>
                          <a:latin typeface="Arial" panose="020B0604020202020204" pitchFamily="34" charset="0"/>
                          <a:ea typeface="+mn-ea"/>
                          <a:cs typeface="Arial" panose="020B0604020202020204" pitchFamily="34" charset="0"/>
                        </a:rPr>
                        <a:t>Priority 5: Improving Attendance Across the School</a:t>
                      </a:r>
                    </a:p>
                    <a:p>
                      <a:r>
                        <a:rPr lang="en-GB" sz="1400" b="0" kern="1200" dirty="0">
                          <a:solidFill>
                            <a:schemeClr val="lt1"/>
                          </a:solidFill>
                          <a:effectLst/>
                          <a:latin typeface="Arial" panose="020B0604020202020204" pitchFamily="34" charset="0"/>
                          <a:ea typeface="+mn-ea"/>
                          <a:cs typeface="Arial" panose="020B0604020202020204" pitchFamily="34" charset="0"/>
                        </a:rPr>
                        <a:t>We have placed a strong focus on improving attendance and are pleased to report positive results. Overall attendance for statutory school-age pupils rose from 89.0% in 2023–24 to 91.5% in 2024–25, moving us closer to our target of 92%. Nearly all groups have shown improvement, reflecting the impact of targeted parental engagement, closer monitoring, and pastoral support.</a:t>
                      </a:r>
                    </a:p>
                    <a:p>
                      <a:endParaRPr lang="en-GB" sz="1400" b="0" kern="1200" dirty="0">
                        <a:solidFill>
                          <a:schemeClr val="lt1"/>
                        </a:solidFill>
                        <a:effectLst/>
                        <a:latin typeface="Arial" panose="020B0604020202020204" pitchFamily="34" charset="0"/>
                        <a:ea typeface="+mn-ea"/>
                        <a:cs typeface="Arial" panose="020B0604020202020204" pitchFamily="34" charset="0"/>
                      </a:endParaRPr>
                    </a:p>
                    <a:p>
                      <a:r>
                        <a:rPr lang="en-GB" sz="1400" b="0" kern="1200" dirty="0">
                          <a:solidFill>
                            <a:schemeClr val="lt1"/>
                          </a:solidFill>
                          <a:effectLst/>
                          <a:latin typeface="Arial" panose="020B0604020202020204" pitchFamily="34" charset="0"/>
                          <a:ea typeface="+mn-ea"/>
                          <a:cs typeface="Arial" panose="020B0604020202020204" pitchFamily="34" charset="0"/>
                        </a:rPr>
                        <a:t>Pupils are increasingly aware of the importance of attendance and have responded positively to new initiatives such as half-termly attendance certificates. While we have seen a slight widening of the attendance gap between some groups, authorised absences have decreased and lateness has improved overall.</a:t>
                      </a:r>
                    </a:p>
                    <a:p>
                      <a:endParaRPr lang="en-GB" sz="1400" b="0" kern="1200" dirty="0">
                        <a:solidFill>
                          <a:schemeClr val="lt1"/>
                        </a:solidFill>
                        <a:effectLst/>
                        <a:latin typeface="Arial" panose="020B0604020202020204" pitchFamily="34" charset="0"/>
                        <a:ea typeface="+mn-ea"/>
                        <a:cs typeface="Arial" panose="020B0604020202020204" pitchFamily="34" charset="0"/>
                      </a:endParaRPr>
                    </a:p>
                    <a:p>
                      <a:r>
                        <a:rPr lang="en-GB" sz="1400" b="0" kern="1200" dirty="0">
                          <a:solidFill>
                            <a:schemeClr val="lt1"/>
                          </a:solidFill>
                          <a:effectLst/>
                          <a:latin typeface="Arial" panose="020B0604020202020204" pitchFamily="34" charset="0"/>
                          <a:ea typeface="+mn-ea"/>
                          <a:cs typeface="Arial" panose="020B0604020202020204" pitchFamily="34" charset="0"/>
                        </a:rPr>
                        <a:t>We will continue to build on these gains, focusing on narrowing the attendance gap between groups and supporting families where persistent absence remains a challenge.</a:t>
                      </a:r>
                    </a:p>
                    <a:p>
                      <a:endParaRPr lang="en-GB" sz="1400" b="0" dirty="0">
                        <a:latin typeface="Arial" panose="020B0604020202020204" pitchFamily="34" charset="0"/>
                        <a:cs typeface="Arial" panose="020B0604020202020204" pitchFamily="34" charset="0"/>
                      </a:endParaRPr>
                    </a:p>
                  </a:txBody>
                  <a:tcPr/>
                </a:tc>
                <a:tc>
                  <a:txBody>
                    <a:bodyPr/>
                    <a:lstStyle/>
                    <a:p>
                      <a:r>
                        <a:rPr lang="en-GB" sz="1400" b="1" kern="1200" dirty="0">
                          <a:solidFill>
                            <a:schemeClr val="lt1"/>
                          </a:solidFill>
                          <a:effectLst/>
                          <a:latin typeface="Arial" panose="020B0604020202020204" pitchFamily="34" charset="0"/>
                          <a:ea typeface="+mn-ea"/>
                          <a:cs typeface="Arial" panose="020B0604020202020204" pitchFamily="34" charset="0"/>
                        </a:rPr>
                        <a:t>Priority 6: Strengthening Pupil Voice and Leadership Opportunities</a:t>
                      </a:r>
                    </a:p>
                    <a:p>
                      <a:r>
                        <a:rPr lang="en-GB" sz="1400" b="0" kern="1200" dirty="0">
                          <a:solidFill>
                            <a:schemeClr val="lt1"/>
                          </a:solidFill>
                          <a:effectLst/>
                          <a:latin typeface="Arial" panose="020B0604020202020204" pitchFamily="34" charset="0"/>
                          <a:ea typeface="+mn-ea"/>
                          <a:cs typeface="Arial" panose="020B0604020202020204" pitchFamily="34" charset="0"/>
                        </a:rPr>
                        <a:t>We have expanded pupil leadership opportunities this year by establishing seven pupil voice groups, each with clear roles and responsibilities. Pupil representatives have begun gathering and sharing the views of their peers, contributing to wider meetings and influencing change within the school.</a:t>
                      </a:r>
                    </a:p>
                    <a:p>
                      <a:endParaRPr lang="en-GB" sz="1400" b="0" kern="1200" dirty="0">
                        <a:solidFill>
                          <a:schemeClr val="lt1"/>
                        </a:solidFill>
                        <a:effectLst/>
                        <a:latin typeface="Arial" panose="020B0604020202020204" pitchFamily="34" charset="0"/>
                        <a:ea typeface="+mn-ea"/>
                        <a:cs typeface="Arial" panose="020B0604020202020204" pitchFamily="34" charset="0"/>
                      </a:endParaRPr>
                    </a:p>
                    <a:p>
                      <a:r>
                        <a:rPr lang="en-GB" sz="1400" b="0" kern="1200" dirty="0">
                          <a:solidFill>
                            <a:schemeClr val="lt1"/>
                          </a:solidFill>
                          <a:effectLst/>
                          <a:latin typeface="Arial" panose="020B0604020202020204" pitchFamily="34" charset="0"/>
                          <a:ea typeface="+mn-ea"/>
                          <a:cs typeface="Arial" panose="020B0604020202020204" pitchFamily="34" charset="0"/>
                        </a:rPr>
                        <a:t>We are now developing a whole-school pupil leadership framework to connect the Senedd and individual groups more strategically. Termly reporting and regular assemblies will allow each group to share progress and impact with the whole school community.</a:t>
                      </a:r>
                    </a:p>
                    <a:p>
                      <a:endParaRPr lang="en-GB" sz="1400" b="0" kern="1200" dirty="0">
                        <a:solidFill>
                          <a:schemeClr val="lt1"/>
                        </a:solidFill>
                        <a:effectLst/>
                        <a:latin typeface="Arial" panose="020B0604020202020204" pitchFamily="34" charset="0"/>
                        <a:ea typeface="+mn-ea"/>
                        <a:cs typeface="Arial" panose="020B0604020202020204" pitchFamily="34" charset="0"/>
                      </a:endParaRPr>
                    </a:p>
                    <a:p>
                      <a:r>
                        <a:rPr lang="en-GB" sz="1400" b="0" kern="1200" dirty="0">
                          <a:solidFill>
                            <a:schemeClr val="lt1"/>
                          </a:solidFill>
                          <a:effectLst/>
                          <a:latin typeface="Arial" panose="020B0604020202020204" pitchFamily="34" charset="0"/>
                          <a:ea typeface="+mn-ea"/>
                          <a:cs typeface="Arial" panose="020B0604020202020204" pitchFamily="34" charset="0"/>
                        </a:rPr>
                        <a:t>This work is helping pupils develop leadership skills, take responsibility, and play a meaningful role in shaping school improvement priorities. By widening participation in initiatives such as </a:t>
                      </a:r>
                      <a:r>
                        <a:rPr lang="en-GB" sz="1400" b="0" kern="1200" dirty="0" err="1">
                          <a:solidFill>
                            <a:schemeClr val="lt1"/>
                          </a:solidFill>
                          <a:effectLst/>
                          <a:latin typeface="Arial" panose="020B0604020202020204" pitchFamily="34" charset="0"/>
                          <a:ea typeface="+mn-ea"/>
                          <a:cs typeface="Arial" panose="020B0604020202020204" pitchFamily="34" charset="0"/>
                        </a:rPr>
                        <a:t>Heddlu</a:t>
                      </a:r>
                      <a:r>
                        <a:rPr lang="en-GB" sz="1400" b="0" kern="1200" dirty="0">
                          <a:solidFill>
                            <a:schemeClr val="lt1"/>
                          </a:solidFill>
                          <a:effectLst/>
                          <a:latin typeface="Arial" panose="020B0604020202020204" pitchFamily="34" charset="0"/>
                          <a:ea typeface="+mn-ea"/>
                          <a:cs typeface="Arial" panose="020B0604020202020204" pitchFamily="34" charset="0"/>
                        </a:rPr>
                        <a:t> Bach and Expressive Explorers, we are giving more children the chance to develop confidence, teamwork and citizenship skills.</a:t>
                      </a:r>
                    </a:p>
                    <a:p>
                      <a:endParaRPr lang="en-GB" sz="1400" b="0" dirty="0">
                        <a:latin typeface="Arial" panose="020B0604020202020204" pitchFamily="34" charset="0"/>
                        <a:cs typeface="Arial" panose="020B0604020202020204" pitchFamily="34" charset="0"/>
                      </a:endParaRPr>
                    </a:p>
                  </a:txBody>
                  <a:tcPr/>
                </a:tc>
                <a:extLst>
                  <a:ext uri="{0D108BD9-81ED-4DB2-BD59-A6C34878D82A}">
                    <a16:rowId xmlns:a16="http://schemas.microsoft.com/office/drawing/2014/main" val="4123902444"/>
                  </a:ext>
                </a:extLst>
              </a:tr>
            </a:tbl>
          </a:graphicData>
        </a:graphic>
      </p:graphicFrame>
    </p:spTree>
    <p:extLst>
      <p:ext uri="{BB962C8B-B14F-4D97-AF65-F5344CB8AC3E}">
        <p14:creationId xmlns:p14="http://schemas.microsoft.com/office/powerpoint/2010/main" val="6508054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3D274EC-9FA7-F9D6-2CC1-3FE5D0C32F52}"/>
              </a:ext>
            </a:extLst>
          </p:cNvPr>
          <p:cNvSpPr txBox="1"/>
          <p:nvPr/>
        </p:nvSpPr>
        <p:spPr>
          <a:xfrm>
            <a:off x="3153103" y="430979"/>
            <a:ext cx="4235669" cy="646331"/>
          </a:xfrm>
          <a:prstGeom prst="rect">
            <a:avLst/>
          </a:prstGeom>
          <a:noFill/>
        </p:spPr>
        <p:txBody>
          <a:bodyPr wrap="square">
            <a:spAutoFit/>
          </a:bodyPr>
          <a:lstStyle/>
          <a:p>
            <a:pPr algn="ctr"/>
            <a:r>
              <a:rPr lang="en-GB" b="1" dirty="0">
                <a:solidFill>
                  <a:schemeClr val="accent1">
                    <a:lumMod val="75000"/>
                  </a:schemeClr>
                </a:solidFill>
                <a:latin typeface="Arial" panose="020B0604020202020204" pitchFamily="34" charset="0"/>
                <a:cs typeface="Arial" panose="020B0604020202020204" pitchFamily="34" charset="0"/>
              </a:rPr>
              <a:t>School Development Plan Priorities 2025-2026</a:t>
            </a:r>
            <a:r>
              <a:rPr lang="en-GB" b="1" dirty="0">
                <a:solidFill>
                  <a:srgbClr val="00B050"/>
                </a:solidFill>
                <a:latin typeface="Arial" panose="020B0604020202020204" pitchFamily="34" charset="0"/>
                <a:cs typeface="Arial" panose="020B0604020202020204" pitchFamily="34" charset="0"/>
              </a:rPr>
              <a:t> </a:t>
            </a:r>
          </a:p>
        </p:txBody>
      </p:sp>
      <p:sp>
        <p:nvSpPr>
          <p:cNvPr id="7" name="TextBox 6">
            <a:extLst>
              <a:ext uri="{FF2B5EF4-FFF2-40B4-BE49-F238E27FC236}">
                <a16:creationId xmlns:a16="http://schemas.microsoft.com/office/drawing/2014/main" id="{A1E9DB22-93BA-9A37-4EDA-867C9815BEB2}"/>
              </a:ext>
            </a:extLst>
          </p:cNvPr>
          <p:cNvSpPr txBox="1"/>
          <p:nvPr/>
        </p:nvSpPr>
        <p:spPr>
          <a:xfrm>
            <a:off x="683172" y="1203433"/>
            <a:ext cx="8965324" cy="4801314"/>
          </a:xfrm>
          <a:prstGeom prst="rect">
            <a:avLst/>
          </a:prstGeom>
          <a:noFill/>
        </p:spPr>
        <p:txBody>
          <a:bodyPr wrap="square">
            <a:spAutoFit/>
          </a:bodyPr>
          <a:lstStyle/>
          <a:p>
            <a:pPr marL="342900" indent="-342900">
              <a:buAutoNum type="arabicPeriod"/>
            </a:pPr>
            <a:r>
              <a:rPr lang="en-GB" b="1" dirty="0">
                <a:latin typeface="Arial" panose="020B0604020202020204" pitchFamily="34" charset="0"/>
                <a:cs typeface="Arial" panose="020B0604020202020204" pitchFamily="34" charset="0"/>
              </a:rPr>
              <a:t>Improving Feedback and Marking</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We’re making sure children understand what they’re learning, what success looks like and how to improve their work. Teachers are giving clearer feedback and using success criteria to help every child make progress.</a:t>
            </a:r>
          </a:p>
          <a:p>
            <a:pPr marL="342900" indent="-342900">
              <a:buAutoNum type="arabicPeriod"/>
            </a:pPr>
            <a:endParaRPr lang="en-GB" dirty="0">
              <a:latin typeface="Arial" panose="020B0604020202020204" pitchFamily="34" charset="0"/>
              <a:cs typeface="Arial" panose="020B0604020202020204" pitchFamily="34" charset="0"/>
            </a:endParaRPr>
          </a:p>
          <a:p>
            <a:pPr marL="342900" indent="-342900">
              <a:buAutoNum type="arabicPeriod"/>
            </a:pPr>
            <a:r>
              <a:rPr lang="en-GB" b="1" dirty="0">
                <a:latin typeface="Arial" panose="020B0604020202020204" pitchFamily="34" charset="0"/>
                <a:cs typeface="Arial" panose="020B0604020202020204" pitchFamily="34" charset="0"/>
              </a:rPr>
              <a:t>Raising Reading Standards</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We’re helping every child become a confident reader by developing fluency, comprehension and a real love of reading across all age groups.</a:t>
            </a:r>
          </a:p>
          <a:p>
            <a:pPr marL="342900" indent="-342900">
              <a:buAutoNum type="arabicPeriod"/>
            </a:pPr>
            <a:endParaRPr lang="en-GB" dirty="0">
              <a:latin typeface="Arial" panose="020B0604020202020204" pitchFamily="34" charset="0"/>
              <a:cs typeface="Arial" panose="020B0604020202020204" pitchFamily="34" charset="0"/>
            </a:endParaRPr>
          </a:p>
          <a:p>
            <a:pPr marL="342900" indent="-342900">
              <a:buAutoNum type="arabicPeriod"/>
            </a:pPr>
            <a:r>
              <a:rPr lang="en-GB" b="1" dirty="0">
                <a:latin typeface="Arial" panose="020B0604020202020204" pitchFamily="34" charset="0"/>
                <a:cs typeface="Arial" panose="020B0604020202020204" pitchFamily="34" charset="0"/>
              </a:rPr>
              <a:t>Boosting Attendance</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We’re working closely with families to reduce persistent absence. Our focus is on early support, clear communication and personalised plans so children come to school regularly and don’t miss out on learning.</a:t>
            </a:r>
          </a:p>
          <a:p>
            <a:pPr marL="342900" indent="-342900">
              <a:buAutoNum type="arabicPeriod"/>
            </a:pPr>
            <a:endParaRPr lang="en-GB" dirty="0">
              <a:latin typeface="Arial" panose="020B0604020202020204" pitchFamily="34" charset="0"/>
              <a:cs typeface="Arial" panose="020B0604020202020204" pitchFamily="34" charset="0"/>
            </a:endParaRPr>
          </a:p>
          <a:p>
            <a:pPr marL="342900" indent="-342900">
              <a:buAutoNum type="arabicPeriod"/>
            </a:pPr>
            <a:r>
              <a:rPr lang="en-GB" b="1" dirty="0">
                <a:latin typeface="Arial" panose="020B0604020202020204" pitchFamily="34" charset="0"/>
                <a:cs typeface="Arial" panose="020B0604020202020204" pitchFamily="34" charset="0"/>
              </a:rPr>
              <a:t> Strengthening School Leadership</a:t>
            </a:r>
            <a:br>
              <a:rPr lang="en-GB" dirty="0">
                <a:latin typeface="Arial" panose="020B0604020202020204" pitchFamily="34" charset="0"/>
                <a:cs typeface="Arial" panose="020B0604020202020204" pitchFamily="34" charset="0"/>
              </a:rPr>
            </a:br>
            <a:r>
              <a:rPr lang="en-GB" dirty="0">
                <a:latin typeface="Arial" panose="020B0604020202020204" pitchFamily="34" charset="0"/>
                <a:cs typeface="Arial" panose="020B0604020202020204" pitchFamily="34" charset="0"/>
              </a:rPr>
              <a:t>We’re developing strong leadership and self-evaluation processes to ensure we’re always improving teaching, learning and pupil progress across the school.</a:t>
            </a:r>
          </a:p>
        </p:txBody>
      </p:sp>
    </p:spTree>
    <p:extLst>
      <p:ext uri="{BB962C8B-B14F-4D97-AF65-F5344CB8AC3E}">
        <p14:creationId xmlns:p14="http://schemas.microsoft.com/office/powerpoint/2010/main" val="3764160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23D274EC-9FA7-F9D6-2CC1-3FE5D0C32F52}"/>
              </a:ext>
            </a:extLst>
          </p:cNvPr>
          <p:cNvSpPr txBox="1"/>
          <p:nvPr/>
        </p:nvSpPr>
        <p:spPr>
          <a:xfrm>
            <a:off x="3153103" y="430979"/>
            <a:ext cx="4235669" cy="369332"/>
          </a:xfrm>
          <a:prstGeom prst="rect">
            <a:avLst/>
          </a:prstGeom>
          <a:noFill/>
        </p:spPr>
        <p:txBody>
          <a:bodyPr wrap="square">
            <a:spAutoFit/>
          </a:bodyPr>
          <a:lstStyle/>
          <a:p>
            <a:pPr algn="ctr"/>
            <a:r>
              <a:rPr lang="en-GB" b="1" dirty="0">
                <a:solidFill>
                  <a:schemeClr val="accent1">
                    <a:lumMod val="75000"/>
                  </a:schemeClr>
                </a:solidFill>
                <a:latin typeface="Arial" panose="020B0604020202020204" pitchFamily="34" charset="0"/>
                <a:cs typeface="Arial" panose="020B0604020202020204" pitchFamily="34" charset="0"/>
              </a:rPr>
              <a:t>Who we are and what we do!</a:t>
            </a:r>
            <a:endParaRPr lang="en-GB" b="1" dirty="0">
              <a:solidFill>
                <a:srgbClr val="00B050"/>
              </a:solidFill>
              <a:latin typeface="Arial" panose="020B0604020202020204" pitchFamily="34" charset="0"/>
              <a:cs typeface="Arial" panose="020B0604020202020204" pitchFamily="34" charset="0"/>
            </a:endParaRPr>
          </a:p>
        </p:txBody>
      </p:sp>
      <p:sp>
        <p:nvSpPr>
          <p:cNvPr id="2" name="TextBox 1">
            <a:extLst>
              <a:ext uri="{FF2B5EF4-FFF2-40B4-BE49-F238E27FC236}">
                <a16:creationId xmlns:a16="http://schemas.microsoft.com/office/drawing/2014/main" id="{488C4E24-B6CD-2D5D-C55C-1D48C6188D8C}"/>
              </a:ext>
            </a:extLst>
          </p:cNvPr>
          <p:cNvSpPr txBox="1"/>
          <p:nvPr/>
        </p:nvSpPr>
        <p:spPr>
          <a:xfrm>
            <a:off x="388883" y="1609921"/>
            <a:ext cx="9385738" cy="1477328"/>
          </a:xfrm>
          <a:prstGeom prst="rect">
            <a:avLst/>
          </a:prstGeom>
          <a:noFill/>
        </p:spPr>
        <p:txBody>
          <a:bodyPr wrap="square" rtlCol="0">
            <a:spAutoFit/>
          </a:bodyPr>
          <a:lstStyle/>
          <a:p>
            <a:r>
              <a:rPr lang="en-GB" dirty="0">
                <a:latin typeface="Arial" panose="020B0604020202020204" pitchFamily="34" charset="0"/>
                <a:cs typeface="Arial" panose="020B0604020202020204" pitchFamily="34" charset="0"/>
              </a:rPr>
              <a:t>Parent surveys have shown us that you would like to know more about the roles of staff across the school.</a:t>
            </a:r>
          </a:p>
          <a:p>
            <a:endParaRPr lang="en-GB"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Our Area of Learning and Experience Leads have put some information together for you to explain a little more about their area and what they do! </a:t>
            </a:r>
          </a:p>
        </p:txBody>
      </p:sp>
      <p:pic>
        <p:nvPicPr>
          <p:cNvPr id="3074" name="Picture 2" descr="Warwickshire County Council">
            <a:extLst>
              <a:ext uri="{FF2B5EF4-FFF2-40B4-BE49-F238E27FC236}">
                <a16:creationId xmlns:a16="http://schemas.microsoft.com/office/drawing/2014/main" id="{29FD5F35-6D78-CBC0-7311-DC9867D7618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9175" y="122394"/>
            <a:ext cx="2339012" cy="135583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999197"/>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341</TotalTime>
  <Words>1673</Words>
  <Application>Microsoft Office PowerPoint</Application>
  <PresentationFormat>Widescreen</PresentationFormat>
  <Paragraphs>187</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Aptos</vt:lpstr>
      <vt:lpstr>Arial</vt:lpstr>
      <vt:lpstr>Trebuchet MS</vt:lpstr>
      <vt:lpstr>Wingdings 3</vt:lpstr>
      <vt:lpstr>Facet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BYST.MMiller</dc:creator>
  <cp:lastModifiedBy>M Miller (Ystruth Primary)</cp:lastModifiedBy>
  <cp:revision>5</cp:revision>
  <dcterms:created xsi:type="dcterms:W3CDTF">2025-09-28T13:20:48Z</dcterms:created>
  <dcterms:modified xsi:type="dcterms:W3CDTF">2025-10-02T10:36:09Z</dcterms:modified>
</cp:coreProperties>
</file>